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6" r:id="rId4"/>
    <p:sldId id="264" r:id="rId5"/>
    <p:sldId id="257" r:id="rId6"/>
    <p:sldId id="258" r:id="rId7"/>
    <p:sldId id="269" r:id="rId8"/>
    <p:sldId id="282" r:id="rId9"/>
    <p:sldId id="260" r:id="rId10"/>
    <p:sldId id="270" r:id="rId11"/>
    <p:sldId id="273" r:id="rId12"/>
    <p:sldId id="280" r:id="rId13"/>
    <p:sldId id="275" r:id="rId14"/>
    <p:sldId id="276" r:id="rId15"/>
    <p:sldId id="277" r:id="rId16"/>
    <p:sldId id="283" r:id="rId17"/>
    <p:sldId id="259" r:id="rId18"/>
    <p:sldId id="278" r:id="rId19"/>
    <p:sldId id="279" r:id="rId20"/>
    <p:sldId id="261" r:id="rId21"/>
    <p:sldId id="262" r:id="rId22"/>
    <p:sldId id="263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82" autoAdjust="0"/>
    <p:restoredTop sz="94660"/>
  </p:normalViewPr>
  <p:slideViewPr>
    <p:cSldViewPr snapToGrid="0">
      <p:cViewPr varScale="1">
        <p:scale>
          <a:sx n="88" d="100"/>
          <a:sy n="88" d="100"/>
        </p:scale>
        <p:origin x="882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26BA8-026C-42DE-827B-79DA6EDDD594}" type="datetimeFigureOut">
              <a:rPr lang="pt-PT" smtClean="0"/>
              <a:t>07/02/2020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F1E0-2769-4928-9B21-AAB9F968FDC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65622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26BA8-026C-42DE-827B-79DA6EDDD594}" type="datetimeFigureOut">
              <a:rPr lang="pt-PT" smtClean="0"/>
              <a:t>07/02/2020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F1E0-2769-4928-9B21-AAB9F968FDC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02344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26BA8-026C-42DE-827B-79DA6EDDD594}" type="datetimeFigureOut">
              <a:rPr lang="pt-PT" smtClean="0"/>
              <a:t>07/02/2020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F1E0-2769-4928-9B21-AAB9F968FDC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9017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26BA8-026C-42DE-827B-79DA6EDDD594}" type="datetimeFigureOut">
              <a:rPr lang="pt-PT" smtClean="0"/>
              <a:t>07/02/2020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F1E0-2769-4928-9B21-AAB9F968FDC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40882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26BA8-026C-42DE-827B-79DA6EDDD594}" type="datetimeFigureOut">
              <a:rPr lang="pt-PT" smtClean="0"/>
              <a:t>07/02/2020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F1E0-2769-4928-9B21-AAB9F968FDC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23825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26BA8-026C-42DE-827B-79DA6EDDD594}" type="datetimeFigureOut">
              <a:rPr lang="pt-PT" smtClean="0"/>
              <a:t>07/02/2020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F1E0-2769-4928-9B21-AAB9F968FDC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67379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26BA8-026C-42DE-827B-79DA6EDDD594}" type="datetimeFigureOut">
              <a:rPr lang="pt-PT" smtClean="0"/>
              <a:t>07/02/2020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F1E0-2769-4928-9B21-AAB9F968FDC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29195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26BA8-026C-42DE-827B-79DA6EDDD594}" type="datetimeFigureOut">
              <a:rPr lang="pt-PT" smtClean="0"/>
              <a:t>07/02/2020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F1E0-2769-4928-9B21-AAB9F968FDC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83560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26BA8-026C-42DE-827B-79DA6EDDD594}" type="datetimeFigureOut">
              <a:rPr lang="pt-PT" smtClean="0"/>
              <a:t>07/02/2020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F1E0-2769-4928-9B21-AAB9F968FDC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07830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26BA8-026C-42DE-827B-79DA6EDDD594}" type="datetimeFigureOut">
              <a:rPr lang="pt-PT" smtClean="0"/>
              <a:t>07/02/2020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F1E0-2769-4928-9B21-AAB9F968FDC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80658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26BA8-026C-42DE-827B-79DA6EDDD594}" type="datetimeFigureOut">
              <a:rPr lang="pt-PT" smtClean="0"/>
              <a:t>07/02/2020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F1E0-2769-4928-9B21-AAB9F968FDC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10733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26BA8-026C-42DE-827B-79DA6EDDD594}" type="datetimeFigureOut">
              <a:rPr lang="pt-PT" smtClean="0"/>
              <a:t>07/02/2020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DF1E0-2769-4928-9B21-AAB9F968FDC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4283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isa.ulisboa.pt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hyperlink" Target="https://www.isa.ulisboa.pt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11.jpe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8.png"/><Relationship Id="rId1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21.jpeg"/><Relationship Id="rId2" Type="http://schemas.openxmlformats.org/officeDocument/2006/relationships/hyperlink" Target="https://www.isa.ulisboa.pt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isa.ulisboa.pt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isa.ulisboa.pt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isa.ulisboa.pt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hyperlink" Target="https://www.isa.ulisboa.pt/" TargetMode="External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7.png"/><Relationship Id="rId10" Type="http://schemas.openxmlformats.org/officeDocument/2006/relationships/image" Target="../media/image30.png"/><Relationship Id="rId4" Type="http://schemas.openxmlformats.org/officeDocument/2006/relationships/image" Target="../media/image1.png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.png"/><Relationship Id="rId7" Type="http://schemas.openxmlformats.org/officeDocument/2006/relationships/image" Target="../media/image35.png"/><Relationship Id="rId2" Type="http://schemas.openxmlformats.org/officeDocument/2006/relationships/hyperlink" Target="https://www.isa.ulisboa.pt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8.jpeg"/><Relationship Id="rId7" Type="http://schemas.openxmlformats.org/officeDocument/2006/relationships/hyperlink" Target="https://www.isa.ulisboa.pt/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isa.ulisboa.pt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isa.ulisboa.pt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a.ulisboa.pt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hyperlink" Target="https://www.isa.ulisboa.pt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hyperlink" Target="https://www.isa.ulisboa.pt/" TargetMode="External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isa.ulisboa.pt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isa.ulisboa.pt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isa.ulisboa.pt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isa.ulisboa.pt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hyperlink" Target="https://www.isa.ulisboa.pt/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a.ulisboa.pt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isa.ulisboa.pt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a.ulisboa.pt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63D91296-0936-4661-B286-E658236F90DE}"/>
              </a:ext>
            </a:extLst>
          </p:cNvPr>
          <p:cNvSpPr/>
          <p:nvPr/>
        </p:nvSpPr>
        <p:spPr>
          <a:xfrm>
            <a:off x="0" y="2844800"/>
            <a:ext cx="9144000" cy="260844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tângulo 12">
            <a:extLst>
              <a:ext uri="{FF2B5EF4-FFF2-40B4-BE49-F238E27FC236}">
                <a16:creationId xmlns="" xmlns:a16="http://schemas.microsoft.com/office/drawing/2014/main" id="{BFE90B90-3E28-419E-A5A5-5878EAFBDF84}"/>
              </a:ext>
            </a:extLst>
          </p:cNvPr>
          <p:cNvSpPr/>
          <p:nvPr/>
        </p:nvSpPr>
        <p:spPr>
          <a:xfrm>
            <a:off x="1083589" y="2991848"/>
            <a:ext cx="720634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3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PAGAR POR SISTEMA DE PRODUÇÃO </a:t>
            </a:r>
          </a:p>
          <a:p>
            <a:pPr algn="ctr"/>
            <a:r>
              <a:rPr lang="pt-PT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Obter </a:t>
            </a:r>
            <a:r>
              <a:rPr lang="pt-PT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resultados ambientais </a:t>
            </a:r>
            <a:r>
              <a:rPr lang="pt-PT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com o menor </a:t>
            </a:r>
          </a:p>
          <a:p>
            <a:pPr algn="ctr"/>
            <a:r>
              <a:rPr lang="pt-PT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custo administrativo possível </a:t>
            </a:r>
            <a:endParaRPr lang="pt-PT" sz="2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ctr"/>
            <a:endParaRPr lang="pt-PT" sz="2000" b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pt-PT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José Lima Santos</a:t>
            </a:r>
          </a:p>
          <a:p>
            <a:pPr algn="ctr"/>
            <a:r>
              <a:rPr lang="pt-PT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Paulo Flores Ribeiro</a:t>
            </a:r>
            <a:endParaRPr lang="pt-PT" sz="2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ctr"/>
            <a:endParaRPr lang="pt-PT" sz="2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ctr"/>
            <a:endParaRPr lang="pt-PT" sz="28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7" name="Picture 14" descr="Instituto Superior de Agronomia Conhecimento e Inovação">
            <a:hlinkClick r:id="rId2" tooltip="&quot;Instituto Superior de Agronomia Conhecimento e Inovação&quot;"/>
            <a:extLst>
              <a:ext uri="{FF2B5EF4-FFF2-40B4-BE49-F238E27FC236}">
                <a16:creationId xmlns="" xmlns:a16="http://schemas.microsoft.com/office/drawing/2014/main" id="{0DE5E194-3CEC-4150-8E52-597731810C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287" y="5886436"/>
            <a:ext cx="1963426" cy="76797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428750" y="187330"/>
            <a:ext cx="6286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Sessão Comemorativa </a:t>
            </a:r>
            <a:r>
              <a:rPr lang="pt-PT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</a:t>
            </a:r>
            <a:r>
              <a:rPr lang="pt-PT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anos AGRO.GES </a:t>
            </a:r>
            <a:r>
              <a:rPr lang="pt-PT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t-PT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Cascais	 4 Dezembro 2019</a:t>
            </a:r>
            <a:endParaRPr lang="en-GB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9029" y="1018327"/>
            <a:ext cx="2995464" cy="140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21CD2034-8CAB-4E4B-B58C-B9029E379994}"/>
              </a:ext>
            </a:extLst>
          </p:cNvPr>
          <p:cNvSpPr txBox="1"/>
          <p:nvPr/>
        </p:nvSpPr>
        <p:spPr>
          <a:xfrm>
            <a:off x="142153" y="703031"/>
            <a:ext cx="5309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rgbClr val="002060"/>
                </a:solidFill>
              </a:rPr>
              <a:t>Ligação SP          PAISAGEM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="" xmlns:a16="http://schemas.microsoft.com/office/drawing/2014/main" id="{DB95E6EF-D3C0-4C89-A0B7-8984DC453EA4}"/>
              </a:ext>
            </a:extLst>
          </p:cNvPr>
          <p:cNvSpPr txBox="1"/>
          <p:nvPr/>
        </p:nvSpPr>
        <p:spPr>
          <a:xfrm>
            <a:off x="142152" y="1345858"/>
            <a:ext cx="4644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>
                <a:solidFill>
                  <a:srgbClr val="002060"/>
                </a:solidFill>
              </a:rPr>
              <a:t>Diferentes SP </a:t>
            </a:r>
            <a:r>
              <a:rPr lang="pt-PT" sz="1600" b="1" dirty="0">
                <a:solidFill>
                  <a:srgbClr val="002060"/>
                </a:solidFill>
                <a:sym typeface="Wingdings" panose="05000000000000000000" pitchFamily="2" charset="2"/>
              </a:rPr>
              <a:t> Diferentes padrões de paisagem?</a:t>
            </a:r>
            <a:endParaRPr lang="pt-PT" sz="1600" b="1" dirty="0">
              <a:solidFill>
                <a:srgbClr val="002060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="" xmlns:a16="http://schemas.microsoft.com/office/drawing/2014/main" id="{88B5D2DE-9ADD-4A32-B487-190810D0F5BA}"/>
              </a:ext>
            </a:extLst>
          </p:cNvPr>
          <p:cNvSpPr/>
          <p:nvPr/>
        </p:nvSpPr>
        <p:spPr>
          <a:xfrm>
            <a:off x="0" y="1"/>
            <a:ext cx="9144000" cy="63897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4" descr="Instituto Superior de Agronomia Conhecimento e Inovação">
            <a:hlinkClick r:id="rId2" tooltip="&quot;Instituto Superior de Agronomia Conhecimento e Inovação&quot;"/>
            <a:extLst>
              <a:ext uri="{FF2B5EF4-FFF2-40B4-BE49-F238E27FC236}">
                <a16:creationId xmlns="" xmlns:a16="http://schemas.microsoft.com/office/drawing/2014/main" id="{832EDF61-EDFD-4858-9816-0378DEEF20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70" y="85840"/>
            <a:ext cx="1367488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cxnSp>
        <p:nvCxnSpPr>
          <p:cNvPr id="22" name="Conexão reta unidirecional 21">
            <a:extLst>
              <a:ext uri="{FF2B5EF4-FFF2-40B4-BE49-F238E27FC236}">
                <a16:creationId xmlns="" xmlns:a16="http://schemas.microsoft.com/office/drawing/2014/main" id="{182F557A-3726-42BB-B3E5-DC42DF998F7F}"/>
              </a:ext>
            </a:extLst>
          </p:cNvPr>
          <p:cNvCxnSpPr/>
          <p:nvPr/>
        </p:nvCxnSpPr>
        <p:spPr>
          <a:xfrm>
            <a:off x="1828796" y="980029"/>
            <a:ext cx="648000" cy="0"/>
          </a:xfrm>
          <a:prstGeom prst="straightConnector1">
            <a:avLst/>
          </a:prstGeom>
          <a:ln w="5715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m 22">
            <a:extLst>
              <a:ext uri="{FF2B5EF4-FFF2-40B4-BE49-F238E27FC236}">
                <a16:creationId xmlns="" xmlns:a16="http://schemas.microsoft.com/office/drawing/2014/main" id="{5BBA1002-8152-4D21-9733-1223E6DB68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6067" y="769232"/>
            <a:ext cx="2539309" cy="1561155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="" xmlns:a16="http://schemas.microsoft.com/office/drawing/2014/main" id="{AD262CD8-16DE-4B99-9507-69A4106364DC}"/>
              </a:ext>
            </a:extLst>
          </p:cNvPr>
          <p:cNvSpPr/>
          <p:nvPr/>
        </p:nvSpPr>
        <p:spPr>
          <a:xfrm rot="2630676">
            <a:off x="7005867" y="880330"/>
            <a:ext cx="1519149" cy="7120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2" name="Picture 7" descr="Image result for Barros de Beja">
            <a:extLst>
              <a:ext uri="{FF2B5EF4-FFF2-40B4-BE49-F238E27FC236}">
                <a16:creationId xmlns="" xmlns:a16="http://schemas.microsoft.com/office/drawing/2014/main" id="{07A9F682-0D7D-4FFF-826F-70C339EDE6E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49" y="5318251"/>
            <a:ext cx="2256852" cy="1205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8">
            <a:extLst>
              <a:ext uri="{FF2B5EF4-FFF2-40B4-BE49-F238E27FC236}">
                <a16:creationId xmlns="" xmlns:a16="http://schemas.microsoft.com/office/drawing/2014/main" id="{2A72311A-263E-4F72-A731-A0B8F0FD68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62" y="3472528"/>
            <a:ext cx="2345639" cy="1316850"/>
          </a:xfrm>
          <a:prstGeom prst="rect">
            <a:avLst/>
          </a:prstGeom>
        </p:spPr>
      </p:pic>
      <p:pic>
        <p:nvPicPr>
          <p:cNvPr id="35" name="Picture 11">
            <a:extLst>
              <a:ext uri="{FF2B5EF4-FFF2-40B4-BE49-F238E27FC236}">
                <a16:creationId xmlns="" xmlns:a16="http://schemas.microsoft.com/office/drawing/2014/main" id="{7AA7A08A-A88E-4363-81D0-B00A3F637B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203" y="5301891"/>
            <a:ext cx="2545751" cy="1221813"/>
          </a:xfrm>
          <a:prstGeom prst="rect">
            <a:avLst/>
          </a:prstGeom>
        </p:spPr>
      </p:pic>
      <p:sp>
        <p:nvSpPr>
          <p:cNvPr id="36" name="TextBox 12">
            <a:extLst>
              <a:ext uri="{FF2B5EF4-FFF2-40B4-BE49-F238E27FC236}">
                <a16:creationId xmlns="" xmlns:a16="http://schemas.microsoft.com/office/drawing/2014/main" id="{34DAEED4-0A91-450F-A7CD-88E05003A076}"/>
              </a:ext>
            </a:extLst>
          </p:cNvPr>
          <p:cNvSpPr txBox="1"/>
          <p:nvPr/>
        </p:nvSpPr>
        <p:spPr>
          <a:xfrm>
            <a:off x="178079" y="3070122"/>
            <a:ext cx="21439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200" dirty="0">
                <a:solidFill>
                  <a:srgbClr val="002060"/>
                </a:solidFill>
                <a:latin typeface="Calibri" panose="020F0502020204030204"/>
              </a:rPr>
              <a:t>Agricultura residual</a:t>
            </a:r>
            <a:endParaRPr lang="en-GB" sz="1200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37" name="TextBox 13">
            <a:extLst>
              <a:ext uri="{FF2B5EF4-FFF2-40B4-BE49-F238E27FC236}">
                <a16:creationId xmlns="" xmlns:a16="http://schemas.microsoft.com/office/drawing/2014/main" id="{2677B9FF-E0CC-429A-8845-CFEFBD20CE30}"/>
              </a:ext>
            </a:extLst>
          </p:cNvPr>
          <p:cNvSpPr txBox="1"/>
          <p:nvPr/>
        </p:nvSpPr>
        <p:spPr>
          <a:xfrm>
            <a:off x="2650034" y="3108206"/>
            <a:ext cx="1921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200" dirty="0">
                <a:solidFill>
                  <a:srgbClr val="002060"/>
                </a:solidFill>
                <a:latin typeface="Calibri" panose="020F0502020204030204"/>
              </a:rPr>
              <a:t>Olival + ovinos </a:t>
            </a:r>
            <a:endParaRPr lang="en-GB" sz="1200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39" name="TextBox 15">
            <a:extLst>
              <a:ext uri="{FF2B5EF4-FFF2-40B4-BE49-F238E27FC236}">
                <a16:creationId xmlns="" xmlns:a16="http://schemas.microsoft.com/office/drawing/2014/main" id="{C0AD29E0-D0C3-42B2-8014-5970C574DD42}"/>
              </a:ext>
            </a:extLst>
          </p:cNvPr>
          <p:cNvSpPr txBox="1"/>
          <p:nvPr/>
        </p:nvSpPr>
        <p:spPr>
          <a:xfrm>
            <a:off x="127279" y="6514708"/>
            <a:ext cx="2727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200" dirty="0">
                <a:solidFill>
                  <a:srgbClr val="002060"/>
                </a:solidFill>
                <a:latin typeface="Calibri" panose="020F0502020204030204"/>
              </a:rPr>
              <a:t>Culturas anuais intensivas de sequeiro</a:t>
            </a:r>
            <a:endParaRPr lang="en-GB" sz="1200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40" name="TextBox 16">
            <a:extLst>
              <a:ext uri="{FF2B5EF4-FFF2-40B4-BE49-F238E27FC236}">
                <a16:creationId xmlns="" xmlns:a16="http://schemas.microsoft.com/office/drawing/2014/main" id="{533DF16C-42B0-4410-8955-5346DC31C78A}"/>
              </a:ext>
            </a:extLst>
          </p:cNvPr>
          <p:cNvSpPr txBox="1"/>
          <p:nvPr/>
        </p:nvSpPr>
        <p:spPr>
          <a:xfrm>
            <a:off x="271378" y="4797504"/>
            <a:ext cx="1988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200" dirty="0">
                <a:solidFill>
                  <a:srgbClr val="002060"/>
                </a:solidFill>
                <a:latin typeface="Calibri" panose="020F0502020204030204"/>
              </a:rPr>
              <a:t>Culturas anuais de sequeiro com pousios</a:t>
            </a:r>
            <a:endParaRPr lang="en-GB" sz="1200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41" name="TextBox 17">
            <a:extLst>
              <a:ext uri="{FF2B5EF4-FFF2-40B4-BE49-F238E27FC236}">
                <a16:creationId xmlns="" xmlns:a16="http://schemas.microsoft.com/office/drawing/2014/main" id="{FCFF21E5-1A34-434A-BAED-22214C65E1FA}"/>
              </a:ext>
            </a:extLst>
          </p:cNvPr>
          <p:cNvSpPr txBox="1"/>
          <p:nvPr/>
        </p:nvSpPr>
        <p:spPr>
          <a:xfrm>
            <a:off x="2884317" y="4797504"/>
            <a:ext cx="1988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200" dirty="0">
                <a:solidFill>
                  <a:srgbClr val="002060"/>
                </a:solidFill>
                <a:latin typeface="Calibri" panose="020F0502020204030204"/>
              </a:rPr>
              <a:t>Culturas anuais de regadio + vinha</a:t>
            </a:r>
            <a:endParaRPr lang="en-GB" sz="1200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42" name="TextBox 18">
            <a:extLst>
              <a:ext uri="{FF2B5EF4-FFF2-40B4-BE49-F238E27FC236}">
                <a16:creationId xmlns="" xmlns:a16="http://schemas.microsoft.com/office/drawing/2014/main" id="{6F5BDC69-CB9E-452B-94AD-E93BA47264FC}"/>
              </a:ext>
            </a:extLst>
          </p:cNvPr>
          <p:cNvSpPr txBox="1"/>
          <p:nvPr/>
        </p:nvSpPr>
        <p:spPr>
          <a:xfrm>
            <a:off x="2898993" y="6540043"/>
            <a:ext cx="19881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200" dirty="0">
                <a:solidFill>
                  <a:srgbClr val="002060"/>
                </a:solidFill>
                <a:latin typeface="Calibri" panose="020F0502020204030204"/>
              </a:rPr>
              <a:t>Pomar misto de sequeiro</a:t>
            </a:r>
            <a:endParaRPr lang="en-GB" sz="1200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38" name="TextBox 14">
            <a:extLst>
              <a:ext uri="{FF2B5EF4-FFF2-40B4-BE49-F238E27FC236}">
                <a16:creationId xmlns="" xmlns:a16="http://schemas.microsoft.com/office/drawing/2014/main" id="{F4261D9F-2038-43E0-B93B-EC1B344CF5EB}"/>
              </a:ext>
            </a:extLst>
          </p:cNvPr>
          <p:cNvSpPr txBox="1"/>
          <p:nvPr/>
        </p:nvSpPr>
        <p:spPr>
          <a:xfrm>
            <a:off x="4912411" y="3108436"/>
            <a:ext cx="219229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200" dirty="0">
                <a:solidFill>
                  <a:srgbClr val="002060"/>
                </a:solidFill>
                <a:latin typeface="Calibri" panose="020F0502020204030204"/>
              </a:rPr>
              <a:t>Pastoreio de bovinos em montado </a:t>
            </a:r>
            <a:endParaRPr lang="en-GB" sz="1200" dirty="0">
              <a:solidFill>
                <a:srgbClr val="002060"/>
              </a:solidFill>
              <a:latin typeface="Calibri" panose="020F0502020204030204"/>
            </a:endParaRPr>
          </a:p>
        </p:txBody>
      </p:sp>
      <p:pic>
        <p:nvPicPr>
          <p:cNvPr id="43" name="Picture 3">
            <a:extLst>
              <a:ext uri="{FF2B5EF4-FFF2-40B4-BE49-F238E27FC236}">
                <a16:creationId xmlns="" xmlns:a16="http://schemas.microsoft.com/office/drawing/2014/main" id="{F163F5DC-B37E-4FAB-864D-F1883AC71F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167" y="2954217"/>
            <a:ext cx="2502358" cy="380358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940F17BE-B230-4481-A69B-1F0DB6C9AAE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6222" y="5318250"/>
            <a:ext cx="1774790" cy="1086333"/>
          </a:xfrm>
          <a:prstGeom prst="rect">
            <a:avLst/>
          </a:prstGeom>
        </p:spPr>
      </p:pic>
      <p:pic>
        <p:nvPicPr>
          <p:cNvPr id="44" name="Picture 4">
            <a:extLst>
              <a:ext uri="{FF2B5EF4-FFF2-40B4-BE49-F238E27FC236}">
                <a16:creationId xmlns="" xmlns:a16="http://schemas.microsoft.com/office/drawing/2014/main" id="{7DF81AFC-D09A-4DE0-9288-DE9CD71F32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47" y="1919439"/>
            <a:ext cx="2107875" cy="1188823"/>
          </a:xfrm>
          <a:prstGeom prst="rect">
            <a:avLst/>
          </a:prstGeom>
        </p:spPr>
      </p:pic>
      <p:pic>
        <p:nvPicPr>
          <p:cNvPr id="45" name="Picture 5">
            <a:extLst>
              <a:ext uri="{FF2B5EF4-FFF2-40B4-BE49-F238E27FC236}">
                <a16:creationId xmlns="" xmlns:a16="http://schemas.microsoft.com/office/drawing/2014/main" id="{53678814-E707-4496-BD33-6F01FA8CD13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095" y="1911123"/>
            <a:ext cx="2277533" cy="1188823"/>
          </a:xfrm>
          <a:prstGeom prst="rect">
            <a:avLst/>
          </a:prstGeom>
        </p:spPr>
      </p:pic>
      <p:pic>
        <p:nvPicPr>
          <p:cNvPr id="46" name="Picture 6">
            <a:extLst>
              <a:ext uri="{FF2B5EF4-FFF2-40B4-BE49-F238E27FC236}">
                <a16:creationId xmlns="" xmlns:a16="http://schemas.microsoft.com/office/drawing/2014/main" id="{15615BB6-F3FA-4C2F-834B-6DB3CFCB36B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038" y="1911298"/>
            <a:ext cx="1909622" cy="1197138"/>
          </a:xfrm>
          <a:prstGeom prst="rect">
            <a:avLst/>
          </a:prstGeom>
        </p:spPr>
      </p:pic>
      <p:pic>
        <p:nvPicPr>
          <p:cNvPr id="34" name="Picture 9" descr="File:LezÃ­ria (5838019282).jpg">
            <a:extLst>
              <a:ext uri="{FF2B5EF4-FFF2-40B4-BE49-F238E27FC236}">
                <a16:creationId xmlns="" xmlns:a16="http://schemas.microsoft.com/office/drawing/2014/main" id="{61FA3C88-1E18-4D19-AC79-83F978B0E68C}"/>
              </a:ext>
            </a:extLst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527" y="3472528"/>
            <a:ext cx="2545751" cy="1316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577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21CD2034-8CAB-4E4B-B58C-B9029E379994}"/>
              </a:ext>
            </a:extLst>
          </p:cNvPr>
          <p:cNvSpPr txBox="1"/>
          <p:nvPr/>
        </p:nvSpPr>
        <p:spPr>
          <a:xfrm>
            <a:off x="133405" y="797962"/>
            <a:ext cx="53090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rgbClr val="002060"/>
                </a:solidFill>
              </a:rPr>
              <a:t>Ligação SP          </a:t>
            </a:r>
            <a:r>
              <a:rPr lang="pt-PT" sz="2800" b="1" u="sng" dirty="0">
                <a:solidFill>
                  <a:srgbClr val="002060"/>
                </a:solidFill>
              </a:rPr>
              <a:t>Biodiversidade</a:t>
            </a:r>
            <a:r>
              <a:rPr lang="pt-PT" sz="2800" b="1" dirty="0">
                <a:solidFill>
                  <a:srgbClr val="002060"/>
                </a:solidFill>
              </a:rPr>
              <a:t> e Serviços de Ecossistemas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="" xmlns:a16="http://schemas.microsoft.com/office/drawing/2014/main" id="{88B5D2DE-9ADD-4A32-B487-190810D0F5BA}"/>
              </a:ext>
            </a:extLst>
          </p:cNvPr>
          <p:cNvSpPr/>
          <p:nvPr/>
        </p:nvSpPr>
        <p:spPr>
          <a:xfrm>
            <a:off x="0" y="1"/>
            <a:ext cx="9144000" cy="63897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4" descr="Instituto Superior de Agronomia Conhecimento e Inovação">
            <a:hlinkClick r:id="rId2" tooltip="&quot;Instituto Superior de Agronomia Conhecimento e Inovação&quot;"/>
            <a:extLst>
              <a:ext uri="{FF2B5EF4-FFF2-40B4-BE49-F238E27FC236}">
                <a16:creationId xmlns="" xmlns:a16="http://schemas.microsoft.com/office/drawing/2014/main" id="{832EDF61-EDFD-4858-9816-0378DEEF20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70" y="85840"/>
            <a:ext cx="1367488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cxnSp>
        <p:nvCxnSpPr>
          <p:cNvPr id="22" name="Conexão reta unidirecional 21">
            <a:extLst>
              <a:ext uri="{FF2B5EF4-FFF2-40B4-BE49-F238E27FC236}">
                <a16:creationId xmlns="" xmlns:a16="http://schemas.microsoft.com/office/drawing/2014/main" id="{182F557A-3726-42BB-B3E5-DC42DF998F7F}"/>
              </a:ext>
            </a:extLst>
          </p:cNvPr>
          <p:cNvCxnSpPr/>
          <p:nvPr/>
        </p:nvCxnSpPr>
        <p:spPr>
          <a:xfrm>
            <a:off x="1828796" y="1055334"/>
            <a:ext cx="648000" cy="0"/>
          </a:xfrm>
          <a:prstGeom prst="straightConnector1">
            <a:avLst/>
          </a:prstGeom>
          <a:ln w="5715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m 22">
            <a:extLst>
              <a:ext uri="{FF2B5EF4-FFF2-40B4-BE49-F238E27FC236}">
                <a16:creationId xmlns="" xmlns:a16="http://schemas.microsoft.com/office/drawing/2014/main" id="{5BBA1002-8152-4D21-9733-1223E6DB68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6067" y="769232"/>
            <a:ext cx="2539309" cy="1561155"/>
          </a:xfrm>
          <a:prstGeom prst="rect">
            <a:avLst/>
          </a:prstGeom>
        </p:spPr>
      </p:pic>
      <p:cxnSp>
        <p:nvCxnSpPr>
          <p:cNvPr id="7" name="Conexão reta unidirecional 6">
            <a:extLst>
              <a:ext uri="{FF2B5EF4-FFF2-40B4-BE49-F238E27FC236}">
                <a16:creationId xmlns="" xmlns:a16="http://schemas.microsoft.com/office/drawing/2014/main" id="{752D9837-BC74-425F-9CC1-B91EA20FCA17}"/>
              </a:ext>
            </a:extLst>
          </p:cNvPr>
          <p:cNvCxnSpPr>
            <a:cxnSpLocks/>
          </p:cNvCxnSpPr>
          <p:nvPr/>
        </p:nvCxnSpPr>
        <p:spPr>
          <a:xfrm>
            <a:off x="7625721" y="1167914"/>
            <a:ext cx="0" cy="75600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2">
            <a:extLst>
              <a:ext uri="{FF2B5EF4-FFF2-40B4-BE49-F238E27FC236}">
                <a16:creationId xmlns="" xmlns:a16="http://schemas.microsoft.com/office/drawing/2014/main" id="{49151F5B-3008-4C27-B838-1E81DAFFC7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06072" y="2461991"/>
            <a:ext cx="2687379" cy="41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">
            <a:extLst>
              <a:ext uri="{FF2B5EF4-FFF2-40B4-BE49-F238E27FC236}">
                <a16:creationId xmlns="" xmlns:a16="http://schemas.microsoft.com/office/drawing/2014/main" id="{6F0DD48C-F909-493B-ABCB-CD0D7FE412D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0126" y="4937401"/>
            <a:ext cx="2149551" cy="1616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">
            <a:extLst>
              <a:ext uri="{FF2B5EF4-FFF2-40B4-BE49-F238E27FC236}">
                <a16:creationId xmlns="" xmlns:a16="http://schemas.microsoft.com/office/drawing/2014/main" id="{85372754-A58D-419F-A25B-2C29E2B6E9B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41711" y="2414322"/>
            <a:ext cx="2629554" cy="41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">
            <a:extLst>
              <a:ext uri="{FF2B5EF4-FFF2-40B4-BE49-F238E27FC236}">
                <a16:creationId xmlns="" xmlns:a16="http://schemas.microsoft.com/office/drawing/2014/main" id="{9F327FDA-FF60-409D-8881-F5E1497C21C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84885" y="4780518"/>
            <a:ext cx="2259115" cy="177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A5C54E28-1F05-4E41-BC64-0B3FFE9FCD66}"/>
              </a:ext>
            </a:extLst>
          </p:cNvPr>
          <p:cNvSpPr txBox="1"/>
          <p:nvPr/>
        </p:nvSpPr>
        <p:spPr>
          <a:xfrm>
            <a:off x="258184" y="2779086"/>
            <a:ext cx="1947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002060"/>
                </a:solidFill>
              </a:rPr>
              <a:t>Combinações territoriais de SP</a:t>
            </a:r>
          </a:p>
        </p:txBody>
      </p:sp>
      <p:sp>
        <p:nvSpPr>
          <p:cNvPr id="50" name="CaixaDeTexto 49">
            <a:extLst>
              <a:ext uri="{FF2B5EF4-FFF2-40B4-BE49-F238E27FC236}">
                <a16:creationId xmlns="" xmlns:a16="http://schemas.microsoft.com/office/drawing/2014/main" id="{0693C86D-2458-47A3-80D9-6BA2B31C11B6}"/>
              </a:ext>
            </a:extLst>
          </p:cNvPr>
          <p:cNvSpPr txBox="1"/>
          <p:nvPr/>
        </p:nvSpPr>
        <p:spPr>
          <a:xfrm>
            <a:off x="7471266" y="2963752"/>
            <a:ext cx="1541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002060"/>
                </a:solidFill>
              </a:rPr>
              <a:t>Contagens de espécies </a:t>
            </a:r>
            <a:r>
              <a:rPr lang="pt-PT" b="1" dirty="0" err="1">
                <a:solidFill>
                  <a:srgbClr val="002060"/>
                </a:solidFill>
              </a:rPr>
              <a:t>SPEC</a:t>
            </a:r>
            <a:endParaRPr lang="pt-PT" b="1" dirty="0">
              <a:solidFill>
                <a:srgbClr val="002060"/>
              </a:solidFill>
            </a:endParaRPr>
          </a:p>
        </p:txBody>
      </p:sp>
      <p:sp>
        <p:nvSpPr>
          <p:cNvPr id="51" name="CaixaDeTexto 50">
            <a:extLst>
              <a:ext uri="{FF2B5EF4-FFF2-40B4-BE49-F238E27FC236}">
                <a16:creationId xmlns="" xmlns:a16="http://schemas.microsoft.com/office/drawing/2014/main" id="{7CFAF8FD-A2A0-430B-949C-2261862627CC}"/>
              </a:ext>
            </a:extLst>
          </p:cNvPr>
          <p:cNvSpPr txBox="1"/>
          <p:nvPr/>
        </p:nvSpPr>
        <p:spPr>
          <a:xfrm>
            <a:off x="155544" y="1694814"/>
            <a:ext cx="1947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>
                <a:solidFill>
                  <a:srgbClr val="002060"/>
                </a:solidFill>
              </a:rPr>
              <a:t>Exemplo 1:</a:t>
            </a:r>
          </a:p>
        </p:txBody>
      </p:sp>
    </p:spTree>
    <p:extLst>
      <p:ext uri="{BB962C8B-B14F-4D97-AF65-F5344CB8AC3E}">
        <p14:creationId xmlns:p14="http://schemas.microsoft.com/office/powerpoint/2010/main" val="352021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21CD2034-8CAB-4E4B-B58C-B9029E379994}"/>
              </a:ext>
            </a:extLst>
          </p:cNvPr>
          <p:cNvSpPr txBox="1"/>
          <p:nvPr/>
        </p:nvSpPr>
        <p:spPr>
          <a:xfrm>
            <a:off x="133405" y="797962"/>
            <a:ext cx="53090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rgbClr val="002060"/>
                </a:solidFill>
              </a:rPr>
              <a:t>Ligação SP          </a:t>
            </a:r>
            <a:r>
              <a:rPr lang="pt-PT" sz="2800" b="1" u="sng" dirty="0">
                <a:solidFill>
                  <a:srgbClr val="002060"/>
                </a:solidFill>
              </a:rPr>
              <a:t>Biodiversidade</a:t>
            </a:r>
            <a:r>
              <a:rPr lang="pt-PT" sz="2800" b="1" dirty="0">
                <a:solidFill>
                  <a:srgbClr val="002060"/>
                </a:solidFill>
              </a:rPr>
              <a:t> e Serviços de Ecossistemas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="" xmlns:a16="http://schemas.microsoft.com/office/drawing/2014/main" id="{88B5D2DE-9ADD-4A32-B487-190810D0F5BA}"/>
              </a:ext>
            </a:extLst>
          </p:cNvPr>
          <p:cNvSpPr/>
          <p:nvPr/>
        </p:nvSpPr>
        <p:spPr>
          <a:xfrm>
            <a:off x="0" y="1"/>
            <a:ext cx="9144000" cy="63897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4" descr="Instituto Superior de Agronomia Conhecimento e Inovação">
            <a:hlinkClick r:id="rId2" tooltip="&quot;Instituto Superior de Agronomia Conhecimento e Inovação&quot;"/>
            <a:extLst>
              <a:ext uri="{FF2B5EF4-FFF2-40B4-BE49-F238E27FC236}">
                <a16:creationId xmlns="" xmlns:a16="http://schemas.microsoft.com/office/drawing/2014/main" id="{832EDF61-EDFD-4858-9816-0378DEEF20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70" y="85840"/>
            <a:ext cx="1367488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cxnSp>
        <p:nvCxnSpPr>
          <p:cNvPr id="22" name="Conexão reta unidirecional 21">
            <a:extLst>
              <a:ext uri="{FF2B5EF4-FFF2-40B4-BE49-F238E27FC236}">
                <a16:creationId xmlns="" xmlns:a16="http://schemas.microsoft.com/office/drawing/2014/main" id="{182F557A-3726-42BB-B3E5-DC42DF998F7F}"/>
              </a:ext>
            </a:extLst>
          </p:cNvPr>
          <p:cNvCxnSpPr/>
          <p:nvPr/>
        </p:nvCxnSpPr>
        <p:spPr>
          <a:xfrm>
            <a:off x="1828796" y="1055334"/>
            <a:ext cx="648000" cy="0"/>
          </a:xfrm>
          <a:prstGeom prst="straightConnector1">
            <a:avLst/>
          </a:prstGeom>
          <a:ln w="5715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m 22">
            <a:extLst>
              <a:ext uri="{FF2B5EF4-FFF2-40B4-BE49-F238E27FC236}">
                <a16:creationId xmlns="" xmlns:a16="http://schemas.microsoft.com/office/drawing/2014/main" id="{5BBA1002-8152-4D21-9733-1223E6DB68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6067" y="769232"/>
            <a:ext cx="2539309" cy="1561155"/>
          </a:xfrm>
          <a:prstGeom prst="rect">
            <a:avLst/>
          </a:prstGeom>
        </p:spPr>
      </p:pic>
      <p:cxnSp>
        <p:nvCxnSpPr>
          <p:cNvPr id="7" name="Conexão reta unidirecional 6">
            <a:extLst>
              <a:ext uri="{FF2B5EF4-FFF2-40B4-BE49-F238E27FC236}">
                <a16:creationId xmlns="" xmlns:a16="http://schemas.microsoft.com/office/drawing/2014/main" id="{752D9837-BC74-425F-9CC1-B91EA20FCA17}"/>
              </a:ext>
            </a:extLst>
          </p:cNvPr>
          <p:cNvCxnSpPr>
            <a:cxnSpLocks/>
          </p:cNvCxnSpPr>
          <p:nvPr/>
        </p:nvCxnSpPr>
        <p:spPr>
          <a:xfrm>
            <a:off x="7625721" y="1167914"/>
            <a:ext cx="0" cy="75600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ixaDeTexto 50">
            <a:extLst>
              <a:ext uri="{FF2B5EF4-FFF2-40B4-BE49-F238E27FC236}">
                <a16:creationId xmlns="" xmlns:a16="http://schemas.microsoft.com/office/drawing/2014/main" id="{7CFAF8FD-A2A0-430B-949C-2261862627CC}"/>
              </a:ext>
            </a:extLst>
          </p:cNvPr>
          <p:cNvSpPr txBox="1"/>
          <p:nvPr/>
        </p:nvSpPr>
        <p:spPr>
          <a:xfrm>
            <a:off x="155544" y="1694814"/>
            <a:ext cx="1947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>
                <a:solidFill>
                  <a:srgbClr val="002060"/>
                </a:solidFill>
              </a:rPr>
              <a:t>Exemplo </a:t>
            </a:r>
            <a:r>
              <a:rPr lang="pt-PT" sz="2000" b="1" dirty="0" smtClean="0">
                <a:solidFill>
                  <a:srgbClr val="002060"/>
                </a:solidFill>
              </a:rPr>
              <a:t>3.1</a:t>
            </a:r>
            <a:r>
              <a:rPr lang="pt-PT" sz="2000" b="1" dirty="0">
                <a:solidFill>
                  <a:srgbClr val="002060"/>
                </a:solidFill>
              </a:rPr>
              <a:t>: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C7A37A55-37EC-47FD-85E2-CD851A69C9A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5538" y="2361445"/>
            <a:ext cx="7220504" cy="426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69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21CD2034-8CAB-4E4B-B58C-B9029E379994}"/>
              </a:ext>
            </a:extLst>
          </p:cNvPr>
          <p:cNvSpPr txBox="1"/>
          <p:nvPr/>
        </p:nvSpPr>
        <p:spPr>
          <a:xfrm>
            <a:off x="133405" y="797962"/>
            <a:ext cx="53090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rgbClr val="002060"/>
                </a:solidFill>
              </a:rPr>
              <a:t>Ligação SP          Biodiversidade e </a:t>
            </a:r>
            <a:r>
              <a:rPr lang="pt-PT" sz="2800" b="1" u="sng" dirty="0">
                <a:solidFill>
                  <a:srgbClr val="002060"/>
                </a:solidFill>
              </a:rPr>
              <a:t>Serviços de Ecossistemas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="" xmlns:a16="http://schemas.microsoft.com/office/drawing/2014/main" id="{88B5D2DE-9ADD-4A32-B487-190810D0F5BA}"/>
              </a:ext>
            </a:extLst>
          </p:cNvPr>
          <p:cNvSpPr/>
          <p:nvPr/>
        </p:nvSpPr>
        <p:spPr>
          <a:xfrm>
            <a:off x="0" y="1"/>
            <a:ext cx="9144000" cy="63897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4" descr="Instituto Superior de Agronomia Conhecimento e Inovação">
            <a:hlinkClick r:id="rId2" tooltip="&quot;Instituto Superior de Agronomia Conhecimento e Inovação&quot;"/>
            <a:extLst>
              <a:ext uri="{FF2B5EF4-FFF2-40B4-BE49-F238E27FC236}">
                <a16:creationId xmlns="" xmlns:a16="http://schemas.microsoft.com/office/drawing/2014/main" id="{832EDF61-EDFD-4858-9816-0378DEEF20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70" y="85840"/>
            <a:ext cx="1367488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cxnSp>
        <p:nvCxnSpPr>
          <p:cNvPr id="22" name="Conexão reta unidirecional 21">
            <a:extLst>
              <a:ext uri="{FF2B5EF4-FFF2-40B4-BE49-F238E27FC236}">
                <a16:creationId xmlns="" xmlns:a16="http://schemas.microsoft.com/office/drawing/2014/main" id="{182F557A-3726-42BB-B3E5-DC42DF998F7F}"/>
              </a:ext>
            </a:extLst>
          </p:cNvPr>
          <p:cNvCxnSpPr/>
          <p:nvPr/>
        </p:nvCxnSpPr>
        <p:spPr>
          <a:xfrm>
            <a:off x="1828796" y="1055334"/>
            <a:ext cx="648000" cy="0"/>
          </a:xfrm>
          <a:prstGeom prst="straightConnector1">
            <a:avLst/>
          </a:prstGeom>
          <a:ln w="5715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m 22">
            <a:extLst>
              <a:ext uri="{FF2B5EF4-FFF2-40B4-BE49-F238E27FC236}">
                <a16:creationId xmlns="" xmlns:a16="http://schemas.microsoft.com/office/drawing/2014/main" id="{5BBA1002-8152-4D21-9733-1223E6DB68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6067" y="769232"/>
            <a:ext cx="2539309" cy="1561155"/>
          </a:xfrm>
          <a:prstGeom prst="rect">
            <a:avLst/>
          </a:prstGeom>
        </p:spPr>
      </p:pic>
      <p:cxnSp>
        <p:nvCxnSpPr>
          <p:cNvPr id="7" name="Conexão reta unidirecional 6">
            <a:extLst>
              <a:ext uri="{FF2B5EF4-FFF2-40B4-BE49-F238E27FC236}">
                <a16:creationId xmlns="" xmlns:a16="http://schemas.microsoft.com/office/drawing/2014/main" id="{752D9837-BC74-425F-9CC1-B91EA20FCA17}"/>
              </a:ext>
            </a:extLst>
          </p:cNvPr>
          <p:cNvCxnSpPr>
            <a:cxnSpLocks/>
          </p:cNvCxnSpPr>
          <p:nvPr/>
        </p:nvCxnSpPr>
        <p:spPr>
          <a:xfrm>
            <a:off x="7625721" y="1167914"/>
            <a:ext cx="0" cy="75600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ixaDeTexto 50">
            <a:extLst>
              <a:ext uri="{FF2B5EF4-FFF2-40B4-BE49-F238E27FC236}">
                <a16:creationId xmlns="" xmlns:a16="http://schemas.microsoft.com/office/drawing/2014/main" id="{7CFAF8FD-A2A0-430B-949C-2261862627CC}"/>
              </a:ext>
            </a:extLst>
          </p:cNvPr>
          <p:cNvSpPr txBox="1"/>
          <p:nvPr/>
        </p:nvSpPr>
        <p:spPr>
          <a:xfrm>
            <a:off x="155544" y="1694814"/>
            <a:ext cx="1947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>
                <a:solidFill>
                  <a:srgbClr val="002060"/>
                </a:solidFill>
              </a:rPr>
              <a:t>Exemplo </a:t>
            </a:r>
            <a:r>
              <a:rPr lang="pt-PT" sz="2000" b="1" dirty="0" smtClean="0">
                <a:solidFill>
                  <a:srgbClr val="002060"/>
                </a:solidFill>
              </a:rPr>
              <a:t>3.2</a:t>
            </a:r>
            <a:r>
              <a:rPr lang="pt-PT" sz="2000" b="1" dirty="0">
                <a:solidFill>
                  <a:srgbClr val="002060"/>
                </a:solidFill>
              </a:rPr>
              <a:t>: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CF4AB39B-A2CD-4FA4-A159-E829554E6DB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7525" y="2460640"/>
            <a:ext cx="8048950" cy="418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35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21CD2034-8CAB-4E4B-B58C-B9029E379994}"/>
              </a:ext>
            </a:extLst>
          </p:cNvPr>
          <p:cNvSpPr txBox="1"/>
          <p:nvPr/>
        </p:nvSpPr>
        <p:spPr>
          <a:xfrm>
            <a:off x="133405" y="797962"/>
            <a:ext cx="53090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rgbClr val="002060"/>
                </a:solidFill>
              </a:rPr>
              <a:t>Ligação SP          Biodiversidade e Serviços de Ecossistemas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="" xmlns:a16="http://schemas.microsoft.com/office/drawing/2014/main" id="{88B5D2DE-9ADD-4A32-B487-190810D0F5BA}"/>
              </a:ext>
            </a:extLst>
          </p:cNvPr>
          <p:cNvSpPr/>
          <p:nvPr/>
        </p:nvSpPr>
        <p:spPr>
          <a:xfrm>
            <a:off x="0" y="1"/>
            <a:ext cx="9144000" cy="63897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4" descr="Instituto Superior de Agronomia Conhecimento e Inovação">
            <a:hlinkClick r:id="rId2" tooltip="&quot;Instituto Superior de Agronomia Conhecimento e Inovação&quot;"/>
            <a:extLst>
              <a:ext uri="{FF2B5EF4-FFF2-40B4-BE49-F238E27FC236}">
                <a16:creationId xmlns="" xmlns:a16="http://schemas.microsoft.com/office/drawing/2014/main" id="{832EDF61-EDFD-4858-9816-0378DEEF20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70" y="85840"/>
            <a:ext cx="1367488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cxnSp>
        <p:nvCxnSpPr>
          <p:cNvPr id="22" name="Conexão reta unidirecional 21">
            <a:extLst>
              <a:ext uri="{FF2B5EF4-FFF2-40B4-BE49-F238E27FC236}">
                <a16:creationId xmlns="" xmlns:a16="http://schemas.microsoft.com/office/drawing/2014/main" id="{182F557A-3726-42BB-B3E5-DC42DF998F7F}"/>
              </a:ext>
            </a:extLst>
          </p:cNvPr>
          <p:cNvCxnSpPr/>
          <p:nvPr/>
        </p:nvCxnSpPr>
        <p:spPr>
          <a:xfrm>
            <a:off x="1828796" y="1055334"/>
            <a:ext cx="648000" cy="0"/>
          </a:xfrm>
          <a:prstGeom prst="straightConnector1">
            <a:avLst/>
          </a:prstGeom>
          <a:ln w="5715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m 22">
            <a:extLst>
              <a:ext uri="{FF2B5EF4-FFF2-40B4-BE49-F238E27FC236}">
                <a16:creationId xmlns="" xmlns:a16="http://schemas.microsoft.com/office/drawing/2014/main" id="{5BBA1002-8152-4D21-9733-1223E6DB68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6067" y="769232"/>
            <a:ext cx="2539309" cy="1561155"/>
          </a:xfrm>
          <a:prstGeom prst="rect">
            <a:avLst/>
          </a:prstGeom>
        </p:spPr>
      </p:pic>
      <p:cxnSp>
        <p:nvCxnSpPr>
          <p:cNvPr id="7" name="Conexão reta unidirecional 6">
            <a:extLst>
              <a:ext uri="{FF2B5EF4-FFF2-40B4-BE49-F238E27FC236}">
                <a16:creationId xmlns="" xmlns:a16="http://schemas.microsoft.com/office/drawing/2014/main" id="{752D9837-BC74-425F-9CC1-B91EA20FCA17}"/>
              </a:ext>
            </a:extLst>
          </p:cNvPr>
          <p:cNvCxnSpPr>
            <a:cxnSpLocks/>
          </p:cNvCxnSpPr>
          <p:nvPr/>
        </p:nvCxnSpPr>
        <p:spPr>
          <a:xfrm>
            <a:off x="7625721" y="1167914"/>
            <a:ext cx="0" cy="75600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ixaDeTexto 50">
            <a:extLst>
              <a:ext uri="{FF2B5EF4-FFF2-40B4-BE49-F238E27FC236}">
                <a16:creationId xmlns="" xmlns:a16="http://schemas.microsoft.com/office/drawing/2014/main" id="{7CFAF8FD-A2A0-430B-949C-2261862627CC}"/>
              </a:ext>
            </a:extLst>
          </p:cNvPr>
          <p:cNvSpPr txBox="1"/>
          <p:nvPr/>
        </p:nvSpPr>
        <p:spPr>
          <a:xfrm>
            <a:off x="155544" y="1694814"/>
            <a:ext cx="1947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>
                <a:solidFill>
                  <a:srgbClr val="002060"/>
                </a:solidFill>
              </a:rPr>
              <a:t>Exemplo </a:t>
            </a:r>
            <a:r>
              <a:rPr lang="pt-PT" sz="2000" b="1" dirty="0" smtClean="0">
                <a:solidFill>
                  <a:srgbClr val="002060"/>
                </a:solidFill>
              </a:rPr>
              <a:t>3.3</a:t>
            </a:r>
            <a:r>
              <a:rPr lang="pt-PT" sz="2000" b="1" dirty="0">
                <a:solidFill>
                  <a:srgbClr val="002060"/>
                </a:solidFill>
              </a:rPr>
              <a:t>:</a:t>
            </a:r>
          </a:p>
        </p:txBody>
      </p:sp>
      <p:pic>
        <p:nvPicPr>
          <p:cNvPr id="11" name="Picture 1">
            <a:extLst>
              <a:ext uri="{FF2B5EF4-FFF2-40B4-BE49-F238E27FC236}">
                <a16:creationId xmlns="" xmlns:a16="http://schemas.microsoft.com/office/drawing/2014/main" id="{1484F90E-D961-4065-83C1-C5F2D8C2D1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118" y="2009440"/>
            <a:ext cx="5786051" cy="476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98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="" xmlns:a16="http://schemas.microsoft.com/office/drawing/2014/main" id="{9AEBDDFE-0C33-4C71-B35C-22BD15876F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8658" y="2396548"/>
            <a:ext cx="3275131" cy="3677661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21CD2034-8CAB-4E4B-B58C-B9029E379994}"/>
              </a:ext>
            </a:extLst>
          </p:cNvPr>
          <p:cNvSpPr txBox="1"/>
          <p:nvPr/>
        </p:nvSpPr>
        <p:spPr>
          <a:xfrm>
            <a:off x="133405" y="797962"/>
            <a:ext cx="53090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rgbClr val="002060"/>
                </a:solidFill>
              </a:rPr>
              <a:t>Ligação SP          Drivers biofísicos e socioeconómicos</a:t>
            </a:r>
            <a:r>
              <a:rPr lang="pt-PT" sz="2400" dirty="0">
                <a:solidFill>
                  <a:srgbClr val="002060"/>
                </a:solidFill>
              </a:rPr>
              <a:t> (exemplos)</a:t>
            </a:r>
            <a:endParaRPr lang="pt-PT" sz="2800" dirty="0">
              <a:solidFill>
                <a:srgbClr val="002060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="" xmlns:a16="http://schemas.microsoft.com/office/drawing/2014/main" id="{88B5D2DE-9ADD-4A32-B487-190810D0F5BA}"/>
              </a:ext>
            </a:extLst>
          </p:cNvPr>
          <p:cNvSpPr/>
          <p:nvPr/>
        </p:nvSpPr>
        <p:spPr>
          <a:xfrm>
            <a:off x="0" y="1"/>
            <a:ext cx="9144000" cy="63897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4" descr="Instituto Superior de Agronomia Conhecimento e Inovação">
            <a:hlinkClick r:id="rId3" tooltip="&quot;Instituto Superior de Agronomia Conhecimento e Inovação&quot;"/>
            <a:extLst>
              <a:ext uri="{FF2B5EF4-FFF2-40B4-BE49-F238E27FC236}">
                <a16:creationId xmlns="" xmlns:a16="http://schemas.microsoft.com/office/drawing/2014/main" id="{832EDF61-EDFD-4858-9816-0378DEEF20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70" y="85840"/>
            <a:ext cx="1367488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cxnSp>
        <p:nvCxnSpPr>
          <p:cNvPr id="22" name="Conexão reta unidirecional 21">
            <a:extLst>
              <a:ext uri="{FF2B5EF4-FFF2-40B4-BE49-F238E27FC236}">
                <a16:creationId xmlns="" xmlns:a16="http://schemas.microsoft.com/office/drawing/2014/main" id="{182F557A-3726-42BB-B3E5-DC42DF998F7F}"/>
              </a:ext>
            </a:extLst>
          </p:cNvPr>
          <p:cNvCxnSpPr/>
          <p:nvPr/>
        </p:nvCxnSpPr>
        <p:spPr>
          <a:xfrm>
            <a:off x="1828796" y="1055334"/>
            <a:ext cx="648000" cy="0"/>
          </a:xfrm>
          <a:prstGeom prst="straightConnector1">
            <a:avLst/>
          </a:prstGeom>
          <a:ln w="5715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m 22">
            <a:extLst>
              <a:ext uri="{FF2B5EF4-FFF2-40B4-BE49-F238E27FC236}">
                <a16:creationId xmlns="" xmlns:a16="http://schemas.microsoft.com/office/drawing/2014/main" id="{5BBA1002-8152-4D21-9733-1223E6DB68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6067" y="769232"/>
            <a:ext cx="2539309" cy="1561155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="" xmlns:a16="http://schemas.microsoft.com/office/drawing/2014/main" id="{EA9448BF-9940-4102-AF40-A48D2F29BBB8}"/>
              </a:ext>
            </a:extLst>
          </p:cNvPr>
          <p:cNvSpPr/>
          <p:nvPr/>
        </p:nvSpPr>
        <p:spPr>
          <a:xfrm>
            <a:off x="6165720" y="671253"/>
            <a:ext cx="1999334" cy="7120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4" name="Imagem 13">
            <a:extLst>
              <a:ext uri="{FF2B5EF4-FFF2-40B4-BE49-F238E27FC236}">
                <a16:creationId xmlns="" xmlns:a16="http://schemas.microsoft.com/office/drawing/2014/main" id="{6B6F1572-8C33-4DD7-881B-53BD61B6E246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62216" y="1911052"/>
            <a:ext cx="1737995" cy="19799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Imagem 15">
            <a:extLst>
              <a:ext uri="{FF2B5EF4-FFF2-40B4-BE49-F238E27FC236}">
                <a16:creationId xmlns="" xmlns:a16="http://schemas.microsoft.com/office/drawing/2014/main" id="{BD97DC79-2131-49A3-8AE1-14D2C0E29032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51639" y="3313280"/>
            <a:ext cx="309245" cy="5397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AB2E310E-0CA4-44A0-8B2A-7FF4B9AB9FE2}"/>
              </a:ext>
            </a:extLst>
          </p:cNvPr>
          <p:cNvSpPr txBox="1"/>
          <p:nvPr/>
        </p:nvSpPr>
        <p:spPr>
          <a:xfrm>
            <a:off x="70647" y="2878939"/>
            <a:ext cx="1165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>
                <a:solidFill>
                  <a:srgbClr val="002060"/>
                </a:solidFill>
              </a:rPr>
              <a:t>Disponibilidade de mão de obra agrícola (UTA/km2)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="" xmlns:a16="http://schemas.microsoft.com/office/drawing/2014/main" id="{009229DD-362C-416C-A881-53F0DCCD5A34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2638" y="4491478"/>
            <a:ext cx="1725295" cy="19799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CaixaDeTexto 20">
            <a:extLst>
              <a:ext uri="{FF2B5EF4-FFF2-40B4-BE49-F238E27FC236}">
                <a16:creationId xmlns="" xmlns:a16="http://schemas.microsoft.com/office/drawing/2014/main" id="{7A4CDD94-23C4-4FA6-8131-D10E897BAEFE}"/>
              </a:ext>
            </a:extLst>
          </p:cNvPr>
          <p:cNvSpPr txBox="1"/>
          <p:nvPr/>
        </p:nvSpPr>
        <p:spPr>
          <a:xfrm>
            <a:off x="117970" y="5501206"/>
            <a:ext cx="1165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>
                <a:solidFill>
                  <a:srgbClr val="002060"/>
                </a:solidFill>
              </a:rPr>
              <a:t>SAU em perímetros de rega públicos</a:t>
            </a:r>
          </a:p>
        </p:txBody>
      </p:sp>
      <p:pic>
        <p:nvPicPr>
          <p:cNvPr id="24" name="Imagem 23">
            <a:extLst>
              <a:ext uri="{FF2B5EF4-FFF2-40B4-BE49-F238E27FC236}">
                <a16:creationId xmlns="" xmlns:a16="http://schemas.microsoft.com/office/drawing/2014/main" id="{15C92BFF-5028-41AE-8D3A-F0154872C668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27922" y="4721049"/>
            <a:ext cx="1732280" cy="19799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CaixaDeTexto 24">
            <a:extLst>
              <a:ext uri="{FF2B5EF4-FFF2-40B4-BE49-F238E27FC236}">
                <a16:creationId xmlns="" xmlns:a16="http://schemas.microsoft.com/office/drawing/2014/main" id="{30DD2B03-1D4E-4291-8DD4-173F4459BF11}"/>
              </a:ext>
            </a:extLst>
          </p:cNvPr>
          <p:cNvSpPr txBox="1"/>
          <p:nvPr/>
        </p:nvSpPr>
        <p:spPr>
          <a:xfrm>
            <a:off x="7789923" y="5215353"/>
            <a:ext cx="1165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>
                <a:solidFill>
                  <a:srgbClr val="002060"/>
                </a:solidFill>
              </a:rPr>
              <a:t>Precipitação</a:t>
            </a:r>
          </a:p>
          <a:p>
            <a:r>
              <a:rPr lang="pt-PT" sz="1200" dirty="0">
                <a:solidFill>
                  <a:srgbClr val="002060"/>
                </a:solidFill>
              </a:rPr>
              <a:t>(mm)</a:t>
            </a:r>
          </a:p>
        </p:txBody>
      </p:sp>
      <p:pic>
        <p:nvPicPr>
          <p:cNvPr id="26" name="Imagem 25">
            <a:extLst>
              <a:ext uri="{FF2B5EF4-FFF2-40B4-BE49-F238E27FC236}">
                <a16:creationId xmlns="" xmlns:a16="http://schemas.microsoft.com/office/drawing/2014/main" id="{93A5E6DA-B70A-4201-9D0A-E212766D49E6}"/>
              </a:ext>
            </a:extLst>
          </p:cNvPr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33697" y="5994154"/>
            <a:ext cx="474980" cy="5759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Imagem 26">
            <a:extLst>
              <a:ext uri="{FF2B5EF4-FFF2-40B4-BE49-F238E27FC236}">
                <a16:creationId xmlns="" xmlns:a16="http://schemas.microsoft.com/office/drawing/2014/main" id="{4D88B36A-CD99-410D-BAA8-363B2D12FA99}"/>
              </a:ext>
            </a:extLst>
          </p:cNvPr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65720" y="2511548"/>
            <a:ext cx="1741805" cy="19799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CaixaDeTexto 27">
            <a:extLst>
              <a:ext uri="{FF2B5EF4-FFF2-40B4-BE49-F238E27FC236}">
                <a16:creationId xmlns="" xmlns:a16="http://schemas.microsoft.com/office/drawing/2014/main" id="{0A68D6DD-0DB8-4213-AE6D-13E1BA88AB7D}"/>
              </a:ext>
            </a:extLst>
          </p:cNvPr>
          <p:cNvSpPr txBox="1"/>
          <p:nvPr/>
        </p:nvSpPr>
        <p:spPr>
          <a:xfrm>
            <a:off x="7860202" y="3085734"/>
            <a:ext cx="1165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>
                <a:solidFill>
                  <a:srgbClr val="002060"/>
                </a:solidFill>
              </a:rPr>
              <a:t>Profundidade do solo (cm)</a:t>
            </a:r>
          </a:p>
        </p:txBody>
      </p:sp>
      <p:pic>
        <p:nvPicPr>
          <p:cNvPr id="29" name="Imagem 28">
            <a:extLst>
              <a:ext uri="{FF2B5EF4-FFF2-40B4-BE49-F238E27FC236}">
                <a16:creationId xmlns="" xmlns:a16="http://schemas.microsoft.com/office/drawing/2014/main" id="{8094D161-EABF-41A7-BB23-6A899850DA21}"/>
              </a:ext>
            </a:extLst>
          </p:cNvPr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18102" y="3769870"/>
            <a:ext cx="476250" cy="6115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058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21CD2034-8CAB-4E4B-B58C-B9029E379994}"/>
              </a:ext>
            </a:extLst>
          </p:cNvPr>
          <p:cNvSpPr txBox="1"/>
          <p:nvPr/>
        </p:nvSpPr>
        <p:spPr>
          <a:xfrm>
            <a:off x="133405" y="797962"/>
            <a:ext cx="53090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rgbClr val="002060"/>
                </a:solidFill>
              </a:rPr>
              <a:t>Ligação SP          Drivers biofísicos e socioeconómicos</a:t>
            </a:r>
            <a:r>
              <a:rPr lang="pt-PT" sz="2400" dirty="0">
                <a:solidFill>
                  <a:srgbClr val="002060"/>
                </a:solidFill>
              </a:rPr>
              <a:t> (exemplos)</a:t>
            </a:r>
            <a:endParaRPr lang="pt-PT" sz="2800" dirty="0">
              <a:solidFill>
                <a:srgbClr val="002060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="" xmlns:a16="http://schemas.microsoft.com/office/drawing/2014/main" id="{88B5D2DE-9ADD-4A32-B487-190810D0F5BA}"/>
              </a:ext>
            </a:extLst>
          </p:cNvPr>
          <p:cNvSpPr/>
          <p:nvPr/>
        </p:nvSpPr>
        <p:spPr>
          <a:xfrm>
            <a:off x="0" y="1"/>
            <a:ext cx="9144000" cy="63897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4" descr="Instituto Superior de Agronomia Conhecimento e Inovação">
            <a:hlinkClick r:id="rId2" tooltip="&quot;Instituto Superior de Agronomia Conhecimento e Inovação&quot;"/>
            <a:extLst>
              <a:ext uri="{FF2B5EF4-FFF2-40B4-BE49-F238E27FC236}">
                <a16:creationId xmlns="" xmlns:a16="http://schemas.microsoft.com/office/drawing/2014/main" id="{832EDF61-EDFD-4858-9816-0378DEEF20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70" y="85840"/>
            <a:ext cx="1367488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cxnSp>
        <p:nvCxnSpPr>
          <p:cNvPr id="22" name="Conexão reta unidirecional 21">
            <a:extLst>
              <a:ext uri="{FF2B5EF4-FFF2-40B4-BE49-F238E27FC236}">
                <a16:creationId xmlns="" xmlns:a16="http://schemas.microsoft.com/office/drawing/2014/main" id="{182F557A-3726-42BB-B3E5-DC42DF998F7F}"/>
              </a:ext>
            </a:extLst>
          </p:cNvPr>
          <p:cNvCxnSpPr/>
          <p:nvPr/>
        </p:nvCxnSpPr>
        <p:spPr>
          <a:xfrm>
            <a:off x="1828796" y="1055334"/>
            <a:ext cx="648000" cy="0"/>
          </a:xfrm>
          <a:prstGeom prst="straightConnector1">
            <a:avLst/>
          </a:prstGeom>
          <a:ln w="5715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m 22">
            <a:extLst>
              <a:ext uri="{FF2B5EF4-FFF2-40B4-BE49-F238E27FC236}">
                <a16:creationId xmlns="" xmlns:a16="http://schemas.microsoft.com/office/drawing/2014/main" id="{5BBA1002-8152-4D21-9733-1223E6DB68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6067" y="769232"/>
            <a:ext cx="2539309" cy="1561155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="" xmlns:a16="http://schemas.microsoft.com/office/drawing/2014/main" id="{EA9448BF-9940-4102-AF40-A48D2F29BBB8}"/>
              </a:ext>
            </a:extLst>
          </p:cNvPr>
          <p:cNvSpPr/>
          <p:nvPr/>
        </p:nvSpPr>
        <p:spPr>
          <a:xfrm>
            <a:off x="6165720" y="671253"/>
            <a:ext cx="1999334" cy="7120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911052"/>
            <a:ext cx="2754086" cy="14809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5582" y="4272643"/>
            <a:ext cx="3129794" cy="250781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513" y="4272644"/>
            <a:ext cx="3137287" cy="2513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08441" y="1752069"/>
            <a:ext cx="3057279" cy="245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89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21CD2034-8CAB-4E4B-B58C-B9029E379994}"/>
              </a:ext>
            </a:extLst>
          </p:cNvPr>
          <p:cNvSpPr txBox="1"/>
          <p:nvPr/>
        </p:nvSpPr>
        <p:spPr>
          <a:xfrm>
            <a:off x="206283" y="962616"/>
            <a:ext cx="7162800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2800" b="1" dirty="0">
                <a:solidFill>
                  <a:srgbClr val="002060"/>
                </a:solidFill>
              </a:rPr>
              <a:t>Dinâmicas de SP: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="" xmlns:a16="http://schemas.microsoft.com/office/drawing/2014/main" id="{FC7DDF77-DAE9-4FFC-B616-1BBA70664D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75499" y="3350311"/>
            <a:ext cx="3509556" cy="20356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agem 13">
            <a:extLst>
              <a:ext uri="{FF2B5EF4-FFF2-40B4-BE49-F238E27FC236}">
                <a16:creationId xmlns="" xmlns:a16="http://schemas.microsoft.com/office/drawing/2014/main" id="{C02DB81B-6B34-41D2-9796-0FCD445E9C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6763" y="3385765"/>
            <a:ext cx="2670163" cy="205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agem 14">
            <a:extLst>
              <a:ext uri="{FF2B5EF4-FFF2-40B4-BE49-F238E27FC236}">
                <a16:creationId xmlns="" xmlns:a16="http://schemas.microsoft.com/office/drawing/2014/main" id="{BB874AB4-52E3-4C78-B59A-11A5E01CEF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35486" y="3352800"/>
            <a:ext cx="2670162" cy="205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3C229099-B0D4-43EC-B3DD-77623F6CA7D3}"/>
              </a:ext>
            </a:extLst>
          </p:cNvPr>
          <p:cNvSpPr txBox="1"/>
          <p:nvPr/>
        </p:nvSpPr>
        <p:spPr>
          <a:xfrm>
            <a:off x="206283" y="1976460"/>
            <a:ext cx="4853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b="1">
                <a:solidFill>
                  <a:srgbClr val="002060"/>
                </a:solidFill>
              </a:rPr>
              <a:t>Caso de estudo de Castro Verde</a:t>
            </a:r>
          </a:p>
          <a:p>
            <a:r>
              <a:rPr lang="pt-PT" sz="1600">
                <a:solidFill>
                  <a:srgbClr val="002060"/>
                </a:solidFill>
              </a:rPr>
              <a:t>Dinâmica dos sistemas de produção entre 2000 e 2010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="" xmlns:a16="http://schemas.microsoft.com/office/drawing/2014/main" id="{B3A83422-04DF-4B1D-B02C-10B2AE5EF09C}"/>
              </a:ext>
            </a:extLst>
          </p:cNvPr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07251" y="5516728"/>
            <a:ext cx="2998397" cy="3077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Imagem 16">
            <a:extLst>
              <a:ext uri="{FF2B5EF4-FFF2-40B4-BE49-F238E27FC236}">
                <a16:creationId xmlns="" xmlns:a16="http://schemas.microsoft.com/office/drawing/2014/main" id="{AE67CBE3-323A-4231-9289-DD80FA23BC23}"/>
              </a:ext>
            </a:extLst>
          </p:cNvPr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83830" y="5810869"/>
            <a:ext cx="2350640" cy="3077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CaixaDeTexto 17">
            <a:extLst>
              <a:ext uri="{FF2B5EF4-FFF2-40B4-BE49-F238E27FC236}">
                <a16:creationId xmlns="" xmlns:a16="http://schemas.microsoft.com/office/drawing/2014/main" id="{A99CD869-E138-416D-BA03-D0A28B7EA31F}"/>
              </a:ext>
            </a:extLst>
          </p:cNvPr>
          <p:cNvSpPr txBox="1"/>
          <p:nvPr/>
        </p:nvSpPr>
        <p:spPr>
          <a:xfrm>
            <a:off x="1337409" y="304368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>
                <a:solidFill>
                  <a:srgbClr val="002060"/>
                </a:solidFill>
              </a:rPr>
              <a:t>2000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="" xmlns:a16="http://schemas.microsoft.com/office/drawing/2014/main" id="{9E5ECF28-5D6A-4BA6-873F-D292E1FBD2E2}"/>
              </a:ext>
            </a:extLst>
          </p:cNvPr>
          <p:cNvSpPr txBox="1"/>
          <p:nvPr/>
        </p:nvSpPr>
        <p:spPr>
          <a:xfrm>
            <a:off x="7558426" y="303361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>
                <a:solidFill>
                  <a:srgbClr val="002060"/>
                </a:solidFill>
              </a:rPr>
              <a:t>2010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="" xmlns:a16="http://schemas.microsoft.com/office/drawing/2014/main" id="{CF6ED101-0BAD-447A-9687-644DF11C4A67}"/>
              </a:ext>
            </a:extLst>
          </p:cNvPr>
          <p:cNvSpPr txBox="1"/>
          <p:nvPr/>
        </p:nvSpPr>
        <p:spPr>
          <a:xfrm>
            <a:off x="4572000" y="2836820"/>
            <a:ext cx="110803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1400" b="1">
                <a:solidFill>
                  <a:srgbClr val="002060"/>
                </a:solidFill>
              </a:rPr>
              <a:t>Reforma da PAC 2003</a:t>
            </a:r>
          </a:p>
        </p:txBody>
      </p:sp>
      <p:cxnSp>
        <p:nvCxnSpPr>
          <p:cNvPr id="22" name="Conexão: Ângulo Reto 21">
            <a:extLst>
              <a:ext uri="{FF2B5EF4-FFF2-40B4-BE49-F238E27FC236}">
                <a16:creationId xmlns="" xmlns:a16="http://schemas.microsoft.com/office/drawing/2014/main" id="{D9E7D29A-0F62-4E24-B9E8-C6365F947A34}"/>
              </a:ext>
            </a:extLst>
          </p:cNvPr>
          <p:cNvCxnSpPr>
            <a:cxnSpLocks/>
            <a:endCxn id="20" idx="1"/>
          </p:cNvCxnSpPr>
          <p:nvPr/>
        </p:nvCxnSpPr>
        <p:spPr>
          <a:xfrm rot="5400000" flipH="1" flipV="1">
            <a:off x="3315487" y="3924528"/>
            <a:ext cx="2082610" cy="430415"/>
          </a:xfrm>
          <a:prstGeom prst="bentConnector2">
            <a:avLst/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22">
            <a:extLst>
              <a:ext uri="{FF2B5EF4-FFF2-40B4-BE49-F238E27FC236}">
                <a16:creationId xmlns="" xmlns:a16="http://schemas.microsoft.com/office/drawing/2014/main" id="{0047BEFC-FFC0-4CD4-8E81-80B0F9832ED1}"/>
              </a:ext>
            </a:extLst>
          </p:cNvPr>
          <p:cNvSpPr/>
          <p:nvPr/>
        </p:nvSpPr>
        <p:spPr>
          <a:xfrm>
            <a:off x="0" y="1"/>
            <a:ext cx="9144000" cy="63897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14" descr="Instituto Superior de Agronomia Conhecimento e Inovação">
            <a:hlinkClick r:id="rId7" tooltip="&quot;Instituto Superior de Agronomia Conhecimento e Inovação&quot;"/>
            <a:extLst>
              <a:ext uri="{FF2B5EF4-FFF2-40B4-BE49-F238E27FC236}">
                <a16:creationId xmlns="" xmlns:a16="http://schemas.microsoft.com/office/drawing/2014/main" id="{13366004-05AA-47FB-BF2E-052002E3AA4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70" y="85840"/>
            <a:ext cx="1367488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7" name="CaixaDeTexto 26">
            <a:extLst>
              <a:ext uri="{FF2B5EF4-FFF2-40B4-BE49-F238E27FC236}">
                <a16:creationId xmlns="" xmlns:a16="http://schemas.microsoft.com/office/drawing/2014/main" id="{75909F11-E0E0-404B-A682-832A5A44B950}"/>
              </a:ext>
            </a:extLst>
          </p:cNvPr>
          <p:cNvSpPr txBox="1"/>
          <p:nvPr/>
        </p:nvSpPr>
        <p:spPr>
          <a:xfrm>
            <a:off x="206283" y="1551688"/>
            <a:ext cx="1947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>
                <a:solidFill>
                  <a:srgbClr val="002060"/>
                </a:solidFill>
              </a:rPr>
              <a:t>Exemplo 1:</a:t>
            </a:r>
          </a:p>
        </p:txBody>
      </p:sp>
    </p:spTree>
    <p:extLst>
      <p:ext uri="{BB962C8B-B14F-4D97-AF65-F5344CB8AC3E}">
        <p14:creationId xmlns:p14="http://schemas.microsoft.com/office/powerpoint/2010/main" val="274014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21CD2034-8CAB-4E4B-B58C-B9029E379994}"/>
              </a:ext>
            </a:extLst>
          </p:cNvPr>
          <p:cNvSpPr txBox="1"/>
          <p:nvPr/>
        </p:nvSpPr>
        <p:spPr>
          <a:xfrm>
            <a:off x="206283" y="629127"/>
            <a:ext cx="7162800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2800" b="1" dirty="0">
                <a:solidFill>
                  <a:srgbClr val="002060"/>
                </a:solidFill>
              </a:rPr>
              <a:t>Dinâmicas de SP: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3C229099-B0D4-43EC-B3DD-77623F6CA7D3}"/>
              </a:ext>
            </a:extLst>
          </p:cNvPr>
          <p:cNvSpPr txBox="1"/>
          <p:nvPr/>
        </p:nvSpPr>
        <p:spPr>
          <a:xfrm>
            <a:off x="206283" y="1642971"/>
            <a:ext cx="5955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b="1" dirty="0">
                <a:solidFill>
                  <a:srgbClr val="002060"/>
                </a:solidFill>
              </a:rPr>
              <a:t>Caso de estudo Alentejo e Algarve</a:t>
            </a:r>
          </a:p>
          <a:p>
            <a:r>
              <a:rPr lang="pt-PT" sz="1600" dirty="0">
                <a:solidFill>
                  <a:srgbClr val="002060"/>
                </a:solidFill>
              </a:rPr>
              <a:t>Matriz de transição de sistemas de produção entre 1999 e 2009 (RGA)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="" xmlns:a16="http://schemas.microsoft.com/office/drawing/2014/main" id="{0047BEFC-FFC0-4CD4-8E81-80B0F9832ED1}"/>
              </a:ext>
            </a:extLst>
          </p:cNvPr>
          <p:cNvSpPr/>
          <p:nvPr/>
        </p:nvSpPr>
        <p:spPr>
          <a:xfrm>
            <a:off x="0" y="1"/>
            <a:ext cx="9144000" cy="63897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14" descr="Instituto Superior de Agronomia Conhecimento e Inovação">
            <a:hlinkClick r:id="rId2" tooltip="&quot;Instituto Superior de Agronomia Conhecimento e Inovação&quot;"/>
            <a:extLst>
              <a:ext uri="{FF2B5EF4-FFF2-40B4-BE49-F238E27FC236}">
                <a16:creationId xmlns="" xmlns:a16="http://schemas.microsoft.com/office/drawing/2014/main" id="{13366004-05AA-47FB-BF2E-052002E3AA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70" y="85840"/>
            <a:ext cx="1367488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7" name="CaixaDeTexto 26">
            <a:extLst>
              <a:ext uri="{FF2B5EF4-FFF2-40B4-BE49-F238E27FC236}">
                <a16:creationId xmlns="" xmlns:a16="http://schemas.microsoft.com/office/drawing/2014/main" id="{75909F11-E0E0-404B-A682-832A5A44B950}"/>
              </a:ext>
            </a:extLst>
          </p:cNvPr>
          <p:cNvSpPr txBox="1"/>
          <p:nvPr/>
        </p:nvSpPr>
        <p:spPr>
          <a:xfrm>
            <a:off x="206283" y="1218199"/>
            <a:ext cx="1947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>
                <a:solidFill>
                  <a:srgbClr val="002060"/>
                </a:solidFill>
              </a:rPr>
              <a:t>Exemplo 2.1:</a:t>
            </a:r>
          </a:p>
        </p:txBody>
      </p:sp>
      <p:pic>
        <p:nvPicPr>
          <p:cNvPr id="21" name="Picture 3">
            <a:extLst>
              <a:ext uri="{FF2B5EF4-FFF2-40B4-BE49-F238E27FC236}">
                <a16:creationId xmlns="" xmlns:a16="http://schemas.microsoft.com/office/drawing/2014/main" id="{B3E706A2-57F9-495F-9940-4907777524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14" y="2239176"/>
            <a:ext cx="7235571" cy="4152058"/>
          </a:xfrm>
          <a:prstGeom prst="rect">
            <a:avLst/>
          </a:prstGeom>
        </p:spPr>
      </p:pic>
      <p:sp>
        <p:nvSpPr>
          <p:cNvPr id="28" name="TextBox 5">
            <a:extLst>
              <a:ext uri="{FF2B5EF4-FFF2-40B4-BE49-F238E27FC236}">
                <a16:creationId xmlns="" xmlns:a16="http://schemas.microsoft.com/office/drawing/2014/main" id="{3CB5E957-FA24-4E7E-97DB-111CC2DAC379}"/>
              </a:ext>
            </a:extLst>
          </p:cNvPr>
          <p:cNvSpPr txBox="1"/>
          <p:nvPr/>
        </p:nvSpPr>
        <p:spPr>
          <a:xfrm>
            <a:off x="1033903" y="6402665"/>
            <a:ext cx="7799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200" dirty="0">
                <a:solidFill>
                  <a:srgbClr val="002060"/>
                </a:solidFill>
                <a:latin typeface="Calibri" panose="020F0502020204030204"/>
              </a:rPr>
              <a:t>Nota: as transições entre SP estão expressas em percentagem da superfície territorial total da área de estudo</a:t>
            </a:r>
            <a:endParaRPr lang="en-GB" sz="1200" dirty="0">
              <a:solidFill>
                <a:srgbClr val="00206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8388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21CD2034-8CAB-4E4B-B58C-B9029E379994}"/>
              </a:ext>
            </a:extLst>
          </p:cNvPr>
          <p:cNvSpPr txBox="1"/>
          <p:nvPr/>
        </p:nvSpPr>
        <p:spPr>
          <a:xfrm>
            <a:off x="141735" y="457003"/>
            <a:ext cx="7162800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2800" b="1" dirty="0">
                <a:solidFill>
                  <a:srgbClr val="002060"/>
                </a:solidFill>
              </a:rPr>
              <a:t>Dinâmicas de SP: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3C229099-B0D4-43EC-B3DD-77623F6CA7D3}"/>
              </a:ext>
            </a:extLst>
          </p:cNvPr>
          <p:cNvSpPr txBox="1"/>
          <p:nvPr/>
        </p:nvSpPr>
        <p:spPr>
          <a:xfrm>
            <a:off x="141735" y="1470847"/>
            <a:ext cx="43263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b="1" dirty="0">
                <a:solidFill>
                  <a:srgbClr val="002060"/>
                </a:solidFill>
              </a:rPr>
              <a:t>Caso de estudo Alentejo e Algarve</a:t>
            </a:r>
          </a:p>
          <a:p>
            <a:r>
              <a:rPr lang="pt-PT" sz="1600" dirty="0">
                <a:solidFill>
                  <a:srgbClr val="002060"/>
                </a:solidFill>
              </a:rPr>
              <a:t>Efeito das dinâmicas nos serviços de ecossistemas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="" xmlns:a16="http://schemas.microsoft.com/office/drawing/2014/main" id="{0047BEFC-FFC0-4CD4-8E81-80B0F9832ED1}"/>
              </a:ext>
            </a:extLst>
          </p:cNvPr>
          <p:cNvSpPr/>
          <p:nvPr/>
        </p:nvSpPr>
        <p:spPr>
          <a:xfrm>
            <a:off x="0" y="1"/>
            <a:ext cx="9144000" cy="63897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14" descr="Instituto Superior de Agronomia Conhecimento e Inovação">
            <a:hlinkClick r:id="rId2" tooltip="&quot;Instituto Superior de Agronomia Conhecimento e Inovação&quot;"/>
            <a:extLst>
              <a:ext uri="{FF2B5EF4-FFF2-40B4-BE49-F238E27FC236}">
                <a16:creationId xmlns="" xmlns:a16="http://schemas.microsoft.com/office/drawing/2014/main" id="{13366004-05AA-47FB-BF2E-052002E3AA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70" y="85840"/>
            <a:ext cx="1367488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7" name="CaixaDeTexto 26">
            <a:extLst>
              <a:ext uri="{FF2B5EF4-FFF2-40B4-BE49-F238E27FC236}">
                <a16:creationId xmlns="" xmlns:a16="http://schemas.microsoft.com/office/drawing/2014/main" id="{75909F11-E0E0-404B-A682-832A5A44B950}"/>
              </a:ext>
            </a:extLst>
          </p:cNvPr>
          <p:cNvSpPr txBox="1"/>
          <p:nvPr/>
        </p:nvSpPr>
        <p:spPr>
          <a:xfrm>
            <a:off x="141735" y="1046075"/>
            <a:ext cx="1947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>
                <a:solidFill>
                  <a:srgbClr val="002060"/>
                </a:solidFill>
              </a:rPr>
              <a:t>Exemplo 2.2: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D5412357-8C56-4A20-98DF-927DA85C9E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1919" y="1955153"/>
            <a:ext cx="6172114" cy="490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51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0612" y="1742739"/>
            <a:ext cx="7883338" cy="443215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6890657" y="3505200"/>
            <a:ext cx="10885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own Arrow 4"/>
          <p:cNvSpPr/>
          <p:nvPr/>
        </p:nvSpPr>
        <p:spPr>
          <a:xfrm>
            <a:off x="7434943" y="3603171"/>
            <a:ext cx="348343" cy="304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Down Arrow 6"/>
          <p:cNvSpPr/>
          <p:nvPr/>
        </p:nvSpPr>
        <p:spPr>
          <a:xfrm flipV="1">
            <a:off x="7434942" y="3140529"/>
            <a:ext cx="348343" cy="28302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7283902" y="4175354"/>
            <a:ext cx="10885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own Arrow 9"/>
          <p:cNvSpPr/>
          <p:nvPr/>
        </p:nvSpPr>
        <p:spPr>
          <a:xfrm>
            <a:off x="7828188" y="4273325"/>
            <a:ext cx="348343" cy="304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Down Arrow 10"/>
          <p:cNvSpPr/>
          <p:nvPr/>
        </p:nvSpPr>
        <p:spPr>
          <a:xfrm flipV="1">
            <a:off x="7828187" y="3810683"/>
            <a:ext cx="348343" cy="28302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B6E9F6CF-87D9-4DA8-8F81-107CFED8AD4C}"/>
              </a:ext>
            </a:extLst>
          </p:cNvPr>
          <p:cNvSpPr txBox="1"/>
          <p:nvPr/>
        </p:nvSpPr>
        <p:spPr>
          <a:xfrm>
            <a:off x="796067" y="6153373"/>
            <a:ext cx="82162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dirty="0">
                <a:solidFill>
                  <a:srgbClr val="002060"/>
                </a:solidFill>
              </a:rPr>
              <a:t>Adaptado de “ALTERAÇÕES CLIMÁTICAS - POLÍTICA AGRÍCOLA COMUM”. Apresentação à 36.º </a:t>
            </a:r>
            <a:r>
              <a:rPr lang="pt-PT" sz="1100" dirty="0" err="1">
                <a:solidFill>
                  <a:srgbClr val="002060"/>
                </a:solidFill>
              </a:rPr>
              <a:t>Ovibeja</a:t>
            </a:r>
            <a:r>
              <a:rPr lang="pt-PT" sz="1100" dirty="0">
                <a:solidFill>
                  <a:srgbClr val="002060"/>
                </a:solidFill>
              </a:rPr>
              <a:t> 2019. Eduardo Diniz, Diretor-Geral </a:t>
            </a:r>
            <a:r>
              <a:rPr lang="pt-PT" sz="1100" dirty="0" err="1">
                <a:solidFill>
                  <a:srgbClr val="002060"/>
                </a:solidFill>
              </a:rPr>
              <a:t>GPP</a:t>
            </a:r>
            <a:endParaRPr lang="pt-PT" sz="1100" dirty="0">
              <a:solidFill>
                <a:srgbClr val="002060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5B77FBDF-7CC8-4415-AB93-B1E062E922DE}"/>
              </a:ext>
            </a:extLst>
          </p:cNvPr>
          <p:cNvSpPr txBox="1"/>
          <p:nvPr/>
        </p:nvSpPr>
        <p:spPr>
          <a:xfrm>
            <a:off x="774552" y="1028614"/>
            <a:ext cx="6714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rgbClr val="002060"/>
                </a:solidFill>
              </a:rPr>
              <a:t>Nova arquitetura verde da PAC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="" xmlns:a16="http://schemas.microsoft.com/office/drawing/2014/main" id="{B6BD9655-4FC6-46AD-8346-BC556CEB4CD8}"/>
              </a:ext>
            </a:extLst>
          </p:cNvPr>
          <p:cNvSpPr/>
          <p:nvPr/>
        </p:nvSpPr>
        <p:spPr>
          <a:xfrm>
            <a:off x="0" y="1"/>
            <a:ext cx="9144000" cy="63897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4" descr="Instituto Superior de Agronomia Conhecimento e Inovação">
            <a:hlinkClick r:id="rId3" tooltip="&quot;Instituto Superior de Agronomia Conhecimento e Inovação&quot;"/>
            <a:extLst>
              <a:ext uri="{FF2B5EF4-FFF2-40B4-BE49-F238E27FC236}">
                <a16:creationId xmlns="" xmlns:a16="http://schemas.microsoft.com/office/drawing/2014/main" id="{52AF9130-C745-450C-9BDA-8E691FCBFE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70" y="85840"/>
            <a:ext cx="1367488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349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21CD2034-8CAB-4E4B-B58C-B9029E379994}"/>
              </a:ext>
            </a:extLst>
          </p:cNvPr>
          <p:cNvSpPr txBox="1"/>
          <p:nvPr/>
        </p:nvSpPr>
        <p:spPr>
          <a:xfrm>
            <a:off x="61764" y="812899"/>
            <a:ext cx="3369925" cy="3454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rgbClr val="002060"/>
                </a:solidFill>
              </a:rPr>
              <a:t>Modelação da escolha do SP</a:t>
            </a:r>
          </a:p>
          <a:p>
            <a:r>
              <a:rPr lang="pt-PT" dirty="0">
                <a:solidFill>
                  <a:srgbClr val="002060"/>
                </a:solidFill>
              </a:rPr>
              <a:t>Simulação de uma política de pagamentos a sistemas de produção</a:t>
            </a:r>
          </a:p>
          <a:p>
            <a:pPr>
              <a:lnSpc>
                <a:spcPct val="150000"/>
              </a:lnSpc>
            </a:pPr>
            <a:endParaRPr lang="pt-PT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endParaRPr lang="pt-PT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endParaRPr lang="pt-PT" sz="1100" dirty="0">
              <a:solidFill>
                <a:srgbClr val="002060"/>
              </a:solidFill>
            </a:endParaRPr>
          </a:p>
          <a:p>
            <a:pPr algn="r"/>
            <a:r>
              <a:rPr lang="pt-PT" sz="1600" b="1" dirty="0">
                <a:solidFill>
                  <a:srgbClr val="002060"/>
                </a:solidFill>
              </a:rPr>
              <a:t>Estimação de uma curva de oferta de serviços ambientais</a:t>
            </a:r>
          </a:p>
          <a:p>
            <a:pPr algn="r"/>
            <a:r>
              <a:rPr lang="pt-PT" sz="1400" dirty="0">
                <a:solidFill>
                  <a:srgbClr val="002060"/>
                </a:solidFill>
              </a:rPr>
              <a:t>(Caso de estudo de Castro Verde)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="" xmlns:a16="http://schemas.microsoft.com/office/drawing/2014/main" id="{86D53FAA-3642-443F-BEE2-76E3672BF1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2000"/>
                    </a14:imgEffect>
                    <a14:imgEffect>
                      <a14:brightnessContrast bright="-9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464" y="682674"/>
            <a:ext cx="5560179" cy="613125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="" xmlns:a16="http://schemas.microsoft.com/office/drawing/2014/main" id="{35A10927-6377-405E-B7C1-4AC043E6B12D}"/>
              </a:ext>
            </a:extLst>
          </p:cNvPr>
          <p:cNvSpPr/>
          <p:nvPr/>
        </p:nvSpPr>
        <p:spPr>
          <a:xfrm>
            <a:off x="0" y="1"/>
            <a:ext cx="9144000" cy="63897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Instituto Superior de Agronomia Conhecimento e Inovação">
            <a:hlinkClick r:id="rId4" tooltip="&quot;Instituto Superior de Agronomia Conhecimento e Inovação&quot;"/>
            <a:extLst>
              <a:ext uri="{FF2B5EF4-FFF2-40B4-BE49-F238E27FC236}">
                <a16:creationId xmlns="" xmlns:a16="http://schemas.microsoft.com/office/drawing/2014/main" id="{6E369887-4A11-486A-AC7D-3F163C644E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70" y="85840"/>
            <a:ext cx="1367488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7" name="Imagem 16">
            <a:extLst>
              <a:ext uri="{FF2B5EF4-FFF2-40B4-BE49-F238E27FC236}">
                <a16:creationId xmlns="" xmlns:a16="http://schemas.microsoft.com/office/drawing/2014/main" id="{98746D52-5F83-4693-895D-FB1323B0229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038" y="5083049"/>
            <a:ext cx="2539309" cy="1561155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="" xmlns:a16="http://schemas.microsoft.com/office/drawing/2014/main" id="{C5722F1A-8254-4ABA-9715-5B6390170A02}"/>
              </a:ext>
            </a:extLst>
          </p:cNvPr>
          <p:cNvSpPr/>
          <p:nvPr/>
        </p:nvSpPr>
        <p:spPr>
          <a:xfrm>
            <a:off x="1105383" y="4985024"/>
            <a:ext cx="1999334" cy="7120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9094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="" xmlns:a16="http://schemas.microsoft.com/office/drawing/2014/main" id="{7DA2983F-99BC-4528-93B8-FCDA746E95B3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6603" y="2775312"/>
            <a:ext cx="2603500" cy="30594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agem 13">
            <a:extLst>
              <a:ext uri="{FF2B5EF4-FFF2-40B4-BE49-F238E27FC236}">
                <a16:creationId xmlns="" xmlns:a16="http://schemas.microsoft.com/office/drawing/2014/main" id="{A55A6F59-61EC-45C0-8854-2FD9EBA36E7B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30818" y="2775312"/>
            <a:ext cx="2658110" cy="30594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CaixaDeTexto 14">
            <a:extLst>
              <a:ext uri="{FF2B5EF4-FFF2-40B4-BE49-F238E27FC236}">
                <a16:creationId xmlns="" xmlns:a16="http://schemas.microsoft.com/office/drawing/2014/main" id="{2DBC7D56-5D74-4781-9C91-478AE3319B1C}"/>
              </a:ext>
            </a:extLst>
          </p:cNvPr>
          <p:cNvSpPr txBox="1"/>
          <p:nvPr/>
        </p:nvSpPr>
        <p:spPr>
          <a:xfrm>
            <a:off x="49076" y="5927441"/>
            <a:ext cx="1436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>
                <a:solidFill>
                  <a:srgbClr val="002060"/>
                </a:solidFill>
              </a:rPr>
              <a:t>Distribuição observada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="" xmlns:a16="http://schemas.microsoft.com/office/drawing/2014/main" id="{E914688B-FE38-4109-9C3A-267C8BD9B20A}"/>
              </a:ext>
            </a:extLst>
          </p:cNvPr>
          <p:cNvSpPr txBox="1"/>
          <p:nvPr/>
        </p:nvSpPr>
        <p:spPr>
          <a:xfrm>
            <a:off x="4476332" y="5907942"/>
            <a:ext cx="1436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>
                <a:solidFill>
                  <a:srgbClr val="002060"/>
                </a:solidFill>
              </a:rPr>
              <a:t>Distribuição prevista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="" xmlns:a16="http://schemas.microsoft.com/office/drawing/2014/main" id="{BE545280-B496-4273-A234-67E525F62AFF}"/>
              </a:ext>
            </a:extLst>
          </p:cNvPr>
          <p:cNvSpPr txBox="1"/>
          <p:nvPr/>
        </p:nvSpPr>
        <p:spPr>
          <a:xfrm>
            <a:off x="1900665" y="5907942"/>
            <a:ext cx="2016000" cy="861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b="1">
                <a:solidFill>
                  <a:srgbClr val="002060"/>
                </a:solidFill>
              </a:rPr>
              <a:t>&gt; 70% match</a:t>
            </a:r>
          </a:p>
          <a:p>
            <a:pPr algn="ctr"/>
            <a:r>
              <a:rPr lang="pt-PT" sz="1600">
                <a:solidFill>
                  <a:srgbClr val="002060"/>
                </a:solidFill>
              </a:rPr>
              <a:t>(em composição do padrão espacial)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="" xmlns:a16="http://schemas.microsoft.com/office/drawing/2014/main" id="{3868D7CC-A486-4A18-BFA6-DD5B9FE55D97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8286" y="1797011"/>
            <a:ext cx="2973615" cy="4130430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="" xmlns:a16="http://schemas.microsoft.com/office/drawing/2014/main" id="{AEBA4891-EDC7-40C3-A0A8-A1CD20E91282}"/>
              </a:ext>
            </a:extLst>
          </p:cNvPr>
          <p:cNvSpPr txBox="1"/>
          <p:nvPr/>
        </p:nvSpPr>
        <p:spPr>
          <a:xfrm>
            <a:off x="5768254" y="1333247"/>
            <a:ext cx="2400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002060"/>
                </a:solidFill>
              </a:rPr>
              <a:t>Variable importance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="" xmlns:a16="http://schemas.microsoft.com/office/drawing/2014/main" id="{DBC96A2F-D3B7-4D7E-9BB6-9BA2552B34A4}"/>
              </a:ext>
            </a:extLst>
          </p:cNvPr>
          <p:cNvSpPr/>
          <p:nvPr/>
        </p:nvSpPr>
        <p:spPr>
          <a:xfrm>
            <a:off x="0" y="1"/>
            <a:ext cx="9144000" cy="63897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21CD2034-8CAB-4E4B-B58C-B9029E379994}"/>
              </a:ext>
            </a:extLst>
          </p:cNvPr>
          <p:cNvSpPr txBox="1"/>
          <p:nvPr/>
        </p:nvSpPr>
        <p:spPr>
          <a:xfrm>
            <a:off x="292100" y="903515"/>
            <a:ext cx="578597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rgbClr val="002060"/>
                </a:solidFill>
              </a:rPr>
              <a:t>Modelação da escolha do SP</a:t>
            </a:r>
          </a:p>
          <a:p>
            <a:r>
              <a:rPr lang="pt-PT" sz="2000" dirty="0">
                <a:solidFill>
                  <a:srgbClr val="002060"/>
                </a:solidFill>
              </a:rPr>
              <a:t>(dados não temporais)</a:t>
            </a:r>
          </a:p>
          <a:p>
            <a:endParaRPr lang="pt-PT" dirty="0">
              <a:solidFill>
                <a:srgbClr val="002060"/>
              </a:solidFill>
            </a:endParaRPr>
          </a:p>
          <a:p>
            <a:r>
              <a:rPr lang="pt-PT" dirty="0">
                <a:solidFill>
                  <a:srgbClr val="002060"/>
                </a:solidFill>
              </a:rPr>
              <a:t>Predição da distribuição espacial dos SP (paisagem agrícola)</a:t>
            </a:r>
          </a:p>
          <a:p>
            <a:r>
              <a:rPr lang="pt-PT" dirty="0">
                <a:solidFill>
                  <a:srgbClr val="002060"/>
                </a:solidFill>
              </a:rPr>
              <a:t>com base em drivers biofísicos e socioeconómicos</a:t>
            </a:r>
          </a:p>
        </p:txBody>
      </p:sp>
      <p:pic>
        <p:nvPicPr>
          <p:cNvPr id="21" name="Picture 14" descr="Instituto Superior de Agronomia Conhecimento e Inovação">
            <a:hlinkClick r:id="rId5" tooltip="&quot;Instituto Superior de Agronomia Conhecimento e Inovação&quot;"/>
            <a:extLst>
              <a:ext uri="{FF2B5EF4-FFF2-40B4-BE49-F238E27FC236}">
                <a16:creationId xmlns="" xmlns:a16="http://schemas.microsoft.com/office/drawing/2014/main" id="{F0BAB40B-FE8B-4C84-B3BB-5CC19CA4C30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70" y="85840"/>
            <a:ext cx="1367488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150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21CD2034-8CAB-4E4B-B58C-B9029E379994}"/>
              </a:ext>
            </a:extLst>
          </p:cNvPr>
          <p:cNvSpPr txBox="1"/>
          <p:nvPr/>
        </p:nvSpPr>
        <p:spPr>
          <a:xfrm>
            <a:off x="110955" y="653143"/>
            <a:ext cx="891693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rgbClr val="002060"/>
                </a:solidFill>
              </a:rPr>
              <a:t>Prós e contras de um Sistema de pagamentos por sistema de produção</a:t>
            </a:r>
          </a:p>
          <a:p>
            <a:pPr>
              <a:lnSpc>
                <a:spcPct val="150000"/>
              </a:lnSpc>
            </a:pPr>
            <a:r>
              <a:rPr lang="pt-PT" sz="2000" b="1" dirty="0">
                <a:solidFill>
                  <a:srgbClr val="002060"/>
                </a:solidFill>
              </a:rPr>
              <a:t>Prós: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>
                <a:solidFill>
                  <a:srgbClr val="002060"/>
                </a:solidFill>
              </a:rPr>
              <a:t>Fácil implementação com o quadro administrativo existente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>
                <a:solidFill>
                  <a:srgbClr val="002060"/>
                </a:solidFill>
              </a:rPr>
              <a:t>Custos de transação muito inferiores aos das </a:t>
            </a:r>
            <a:r>
              <a:rPr lang="pt-PT" dirty="0" err="1">
                <a:solidFill>
                  <a:srgbClr val="002060"/>
                </a:solidFill>
              </a:rPr>
              <a:t>actuais</a:t>
            </a:r>
            <a:r>
              <a:rPr lang="pt-PT" dirty="0">
                <a:solidFill>
                  <a:srgbClr val="002060"/>
                </a:solidFill>
              </a:rPr>
              <a:t> medidas </a:t>
            </a:r>
            <a:r>
              <a:rPr lang="pt-PT" dirty="0" err="1">
                <a:solidFill>
                  <a:srgbClr val="002060"/>
                </a:solidFill>
              </a:rPr>
              <a:t>agro-ambientais</a:t>
            </a:r>
            <a:r>
              <a:rPr lang="pt-PT" dirty="0">
                <a:solidFill>
                  <a:srgbClr val="002060"/>
                </a:solidFill>
              </a:rPr>
              <a:t> (sem contratos e sem mais controlos)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>
                <a:solidFill>
                  <a:srgbClr val="002060"/>
                </a:solidFill>
              </a:rPr>
              <a:t>A informação necessária (“dados </a:t>
            </a:r>
            <a:r>
              <a:rPr lang="pt-PT" dirty="0" err="1">
                <a:solidFill>
                  <a:srgbClr val="002060"/>
                </a:solidFill>
              </a:rPr>
              <a:t>IFAP</a:t>
            </a:r>
            <a:r>
              <a:rPr lang="pt-PT" dirty="0">
                <a:solidFill>
                  <a:srgbClr val="002060"/>
                </a:solidFill>
              </a:rPr>
              <a:t>”) já é recolhida e está disponível em toda a 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>
                <a:solidFill>
                  <a:srgbClr val="002060"/>
                </a:solidFill>
              </a:rPr>
              <a:t>Os níveis de pagamento são estimados com base em escolhas reais dos agricultores, observadas num passado recente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>
                <a:solidFill>
                  <a:srgbClr val="002060"/>
                </a:solidFill>
              </a:rPr>
              <a:t>Aplicação e operação quase automática (as explorações são automaticamente classificadas segundo o SP em cada ano, com base na informação da declaração do PU, e selecionadas para pagamento no caso de classificadas num SP prioritário)</a:t>
            </a:r>
          </a:p>
          <a:p>
            <a:pPr>
              <a:lnSpc>
                <a:spcPct val="150000"/>
              </a:lnSpc>
            </a:pPr>
            <a:r>
              <a:rPr lang="pt-PT" sz="2000" b="1" dirty="0">
                <a:solidFill>
                  <a:srgbClr val="002060"/>
                </a:solidFill>
              </a:rPr>
              <a:t>Contras: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>
                <a:solidFill>
                  <a:srgbClr val="002060"/>
                </a:solidFill>
              </a:rPr>
              <a:t>Requer a construção prévia da tipologia de SP à escala local/regional e a sua atualização regular (em cada revisão do quadro comunitário?)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>
                <a:solidFill>
                  <a:srgbClr val="002060"/>
                </a:solidFill>
              </a:rPr>
              <a:t>Limitações nos dados (ausência de informação sobre as características dos agricultores, dificuldade em captar pequenas variações nas práticas agrícolas – e.g. datas de corte)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>
                <a:solidFill>
                  <a:srgbClr val="002060"/>
                </a:solidFill>
              </a:rPr>
              <a:t>Possível dificuldade dos agricultores perceberem a “lógica” dos pagamentos (o que pode apelar à incorporação de uma componente de pagamentos por resultados)</a:t>
            </a:r>
            <a:endParaRPr lang="pt-PT" sz="1400" dirty="0">
              <a:solidFill>
                <a:srgbClr val="002060"/>
              </a:solidFill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="" xmlns:a16="http://schemas.microsoft.com/office/drawing/2014/main" id="{D267085F-F3BF-4DC9-B780-5D4716F6437D}"/>
              </a:ext>
            </a:extLst>
          </p:cNvPr>
          <p:cNvSpPr/>
          <p:nvPr/>
        </p:nvSpPr>
        <p:spPr>
          <a:xfrm>
            <a:off x="0" y="1"/>
            <a:ext cx="9144000" cy="63897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4" descr="Instituto Superior de Agronomia Conhecimento e Inovação">
            <a:hlinkClick r:id="rId2" tooltip="&quot;Instituto Superior de Agronomia Conhecimento e Inovação&quot;"/>
            <a:extLst>
              <a:ext uri="{FF2B5EF4-FFF2-40B4-BE49-F238E27FC236}">
                <a16:creationId xmlns="" xmlns:a16="http://schemas.microsoft.com/office/drawing/2014/main" id="{EE96C931-6B40-4B6E-B199-A3CFA97923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70" y="85840"/>
            <a:ext cx="1367488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9136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DCAF56A3-E78B-4940-A2D7-CD179457B0F7}"/>
              </a:ext>
            </a:extLst>
          </p:cNvPr>
          <p:cNvSpPr txBox="1"/>
          <p:nvPr/>
        </p:nvSpPr>
        <p:spPr>
          <a:xfrm>
            <a:off x="1068206" y="2478967"/>
            <a:ext cx="18000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>
                <a:solidFill>
                  <a:srgbClr val="002060"/>
                </a:solidFill>
              </a:rPr>
              <a:t>Sistemas de produção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3728CE2A-C7DA-4976-A16F-322541081A66}"/>
              </a:ext>
            </a:extLst>
          </p:cNvPr>
          <p:cNvSpPr txBox="1"/>
          <p:nvPr/>
        </p:nvSpPr>
        <p:spPr>
          <a:xfrm>
            <a:off x="3637686" y="2469905"/>
            <a:ext cx="18000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>
                <a:solidFill>
                  <a:srgbClr val="002060"/>
                </a:solidFill>
              </a:rPr>
              <a:t>Práticas agrícolas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597B62FC-D89A-43DF-9966-280F9BF73346}"/>
              </a:ext>
            </a:extLst>
          </p:cNvPr>
          <p:cNvSpPr txBox="1"/>
          <p:nvPr/>
        </p:nvSpPr>
        <p:spPr>
          <a:xfrm>
            <a:off x="6207166" y="2469905"/>
            <a:ext cx="18000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>
                <a:solidFill>
                  <a:srgbClr val="002060"/>
                </a:solidFill>
              </a:rPr>
              <a:t>Resultados ambientais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E96FB928-4822-4217-8468-B5E9A7D73741}"/>
              </a:ext>
            </a:extLst>
          </p:cNvPr>
          <p:cNvSpPr txBox="1"/>
          <p:nvPr/>
        </p:nvSpPr>
        <p:spPr>
          <a:xfrm>
            <a:off x="570152" y="1154121"/>
            <a:ext cx="7906874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36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Sistema de pagamentos por:</a:t>
            </a:r>
          </a:p>
        </p:txBody>
      </p:sp>
      <p:sp>
        <p:nvSpPr>
          <p:cNvPr id="13" name="Seta: Bidirecional 12">
            <a:extLst>
              <a:ext uri="{FF2B5EF4-FFF2-40B4-BE49-F238E27FC236}">
                <a16:creationId xmlns="" xmlns:a16="http://schemas.microsoft.com/office/drawing/2014/main" id="{9AED6A38-4B21-40B0-AD78-E1A36006AA87}"/>
              </a:ext>
            </a:extLst>
          </p:cNvPr>
          <p:cNvSpPr/>
          <p:nvPr/>
        </p:nvSpPr>
        <p:spPr>
          <a:xfrm>
            <a:off x="970169" y="4749905"/>
            <a:ext cx="7203656" cy="930339"/>
          </a:xfrm>
          <a:prstGeom prst="leftRightArrow">
            <a:avLst/>
          </a:prstGeom>
          <a:gradFill flip="none" rotWithShape="1">
            <a:gsLst>
              <a:gs pos="0">
                <a:srgbClr val="00206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TextBox 7"/>
          <p:cNvSpPr txBox="1"/>
          <p:nvPr/>
        </p:nvSpPr>
        <p:spPr>
          <a:xfrm>
            <a:off x="2349500" y="4918672"/>
            <a:ext cx="4432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 smtClean="0">
                <a:solidFill>
                  <a:srgbClr val="002060"/>
                </a:solidFill>
              </a:rPr>
              <a:t>Custo administrativo</a:t>
            </a:r>
            <a:endParaRPr lang="en-GB" sz="3200" b="1" dirty="0">
              <a:solidFill>
                <a:srgbClr val="002060"/>
              </a:solidFill>
            </a:endParaRPr>
          </a:p>
        </p:txBody>
      </p:sp>
      <p:cxnSp>
        <p:nvCxnSpPr>
          <p:cNvPr id="15" name="Conexão reta unidirecional 14">
            <a:extLst>
              <a:ext uri="{FF2B5EF4-FFF2-40B4-BE49-F238E27FC236}">
                <a16:creationId xmlns="" xmlns:a16="http://schemas.microsoft.com/office/drawing/2014/main" id="{9752351B-1125-4170-9DF5-09C042BBD4CF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1968206" y="3309964"/>
            <a:ext cx="0" cy="97157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xão reta unidirecional 15">
            <a:extLst>
              <a:ext uri="{FF2B5EF4-FFF2-40B4-BE49-F238E27FC236}">
                <a16:creationId xmlns="" xmlns:a16="http://schemas.microsoft.com/office/drawing/2014/main" id="{64816987-27D6-4398-86DC-72E90937BB3D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4537686" y="3300902"/>
            <a:ext cx="0" cy="97200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xão reta unidirecional 16">
            <a:extLst>
              <a:ext uri="{FF2B5EF4-FFF2-40B4-BE49-F238E27FC236}">
                <a16:creationId xmlns="" xmlns:a16="http://schemas.microsoft.com/office/drawing/2014/main" id="{972FFBB0-261A-4DE1-9D62-C256548C8085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7107166" y="3300902"/>
            <a:ext cx="0" cy="97200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ângulo 24">
            <a:extLst>
              <a:ext uri="{FF2B5EF4-FFF2-40B4-BE49-F238E27FC236}">
                <a16:creationId xmlns="" xmlns:a16="http://schemas.microsoft.com/office/drawing/2014/main" id="{E7376A40-8377-40FF-BA7D-A7A668353B29}"/>
              </a:ext>
            </a:extLst>
          </p:cNvPr>
          <p:cNvSpPr/>
          <p:nvPr/>
        </p:nvSpPr>
        <p:spPr>
          <a:xfrm>
            <a:off x="0" y="1"/>
            <a:ext cx="9144000" cy="63897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14" descr="Instituto Superior de Agronomia Conhecimento e Inovação">
            <a:hlinkClick r:id="rId2" tooltip="&quot;Instituto Superior de Agronomia Conhecimento e Inovação&quot;"/>
            <a:extLst>
              <a:ext uri="{FF2B5EF4-FFF2-40B4-BE49-F238E27FC236}">
                <a16:creationId xmlns="" xmlns:a16="http://schemas.microsoft.com/office/drawing/2014/main" id="{91680794-63D0-42AB-8715-F564BA51CF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70" y="85840"/>
            <a:ext cx="1367488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4" name="Seta: Bidirecional 12">
            <a:extLst>
              <a:ext uri="{FF2B5EF4-FFF2-40B4-BE49-F238E27FC236}">
                <a16:creationId xmlns="" xmlns:a16="http://schemas.microsoft.com/office/drawing/2014/main" id="{9AED6A38-4B21-40B0-AD78-E1A36006AA87}"/>
              </a:ext>
            </a:extLst>
          </p:cNvPr>
          <p:cNvSpPr/>
          <p:nvPr/>
        </p:nvSpPr>
        <p:spPr>
          <a:xfrm>
            <a:off x="986117" y="5721688"/>
            <a:ext cx="7187708" cy="856415"/>
          </a:xfrm>
          <a:prstGeom prst="leftRightArrow">
            <a:avLst/>
          </a:prstGeom>
          <a:gradFill flip="none" rotWithShape="1">
            <a:gsLst>
              <a:gs pos="0">
                <a:srgbClr val="00206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TextBox 17"/>
          <p:cNvSpPr txBox="1"/>
          <p:nvPr/>
        </p:nvSpPr>
        <p:spPr>
          <a:xfrm>
            <a:off x="2463801" y="5849011"/>
            <a:ext cx="4317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 smtClean="0">
                <a:solidFill>
                  <a:srgbClr val="002060"/>
                </a:solidFill>
              </a:rPr>
              <a:t>Eficácia ambiental</a:t>
            </a:r>
            <a:endParaRPr lang="en-GB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84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CBFD389F-A484-43EB-8168-376E24920F36}"/>
              </a:ext>
            </a:extLst>
          </p:cNvPr>
          <p:cNvSpPr/>
          <p:nvPr/>
        </p:nvSpPr>
        <p:spPr>
          <a:xfrm>
            <a:off x="0" y="1"/>
            <a:ext cx="9144000" cy="63897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382AA81F-3A78-416C-BA4D-BFA2DD6144FF}"/>
              </a:ext>
            </a:extLst>
          </p:cNvPr>
          <p:cNvSpPr txBox="1"/>
          <p:nvPr/>
        </p:nvSpPr>
        <p:spPr>
          <a:xfrm>
            <a:off x="524324" y="875698"/>
            <a:ext cx="8095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>
                <a:solidFill>
                  <a:srgbClr val="002060"/>
                </a:solidFill>
              </a:rPr>
              <a:t>ABORDAGEM POR SISTEMAS DE PRODUÇÃO</a:t>
            </a:r>
          </a:p>
          <a:p>
            <a:pPr algn="ctr"/>
            <a:r>
              <a:rPr lang="pt-PT" sz="2000" b="1" dirty="0">
                <a:solidFill>
                  <a:srgbClr val="002060"/>
                </a:solidFill>
              </a:rPr>
              <a:t>Das políticas aos resultados ambientais, por via das decisões dos agricultores</a:t>
            </a:r>
            <a:endParaRPr lang="pt-PT" sz="1600" dirty="0">
              <a:solidFill>
                <a:srgbClr val="002060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0D275311-961D-4910-B480-789D886199DA}"/>
              </a:ext>
            </a:extLst>
          </p:cNvPr>
          <p:cNvSpPr txBox="1"/>
          <p:nvPr/>
        </p:nvSpPr>
        <p:spPr>
          <a:xfrm>
            <a:off x="850874" y="2194585"/>
            <a:ext cx="1800000" cy="126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solidFill>
                  <a:srgbClr val="002060"/>
                </a:solidFill>
              </a:rPr>
              <a:t>Características biofísicas e estruturais das explorações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D4ABB262-411B-40D9-AE0B-C3815186A7AD}"/>
              </a:ext>
            </a:extLst>
          </p:cNvPr>
          <p:cNvSpPr txBox="1"/>
          <p:nvPr/>
        </p:nvSpPr>
        <p:spPr>
          <a:xfrm>
            <a:off x="6611711" y="2194585"/>
            <a:ext cx="1800000" cy="126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pt-PT" b="1">
                <a:solidFill>
                  <a:srgbClr val="002060"/>
                </a:solidFill>
                <a:highlight>
                  <a:srgbClr val="00FFFF"/>
                </a:highlight>
              </a:rPr>
              <a:t>Políticas</a:t>
            </a:r>
            <a:r>
              <a:rPr lang="pt-PT" b="1">
                <a:solidFill>
                  <a:srgbClr val="002060"/>
                </a:solidFill>
              </a:rPr>
              <a:t> e mercados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9E7D9743-2B1F-4B4A-B398-D2AC80096DC2}"/>
              </a:ext>
            </a:extLst>
          </p:cNvPr>
          <p:cNvSpPr txBox="1"/>
          <p:nvPr/>
        </p:nvSpPr>
        <p:spPr>
          <a:xfrm>
            <a:off x="3582726" y="2302585"/>
            <a:ext cx="1978369" cy="1044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>
                <a:solidFill>
                  <a:schemeClr val="bg1"/>
                </a:solidFill>
              </a:rPr>
              <a:t>Sistema de produção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BDA4FD91-CFF1-4FD9-8B9A-E67D8EAE36E9}"/>
              </a:ext>
            </a:extLst>
          </p:cNvPr>
          <p:cNvSpPr txBox="1"/>
          <p:nvPr/>
        </p:nvSpPr>
        <p:spPr>
          <a:xfrm>
            <a:off x="3343962" y="5549990"/>
            <a:ext cx="2456075" cy="101566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2000" b="1">
                <a:solidFill>
                  <a:schemeClr val="bg1"/>
                </a:solidFill>
              </a:rPr>
              <a:t>Biodiversidade e Serviços de Ecossistemas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BA4549F1-CFEA-4D43-8F74-F78A21166A0A}"/>
              </a:ext>
            </a:extLst>
          </p:cNvPr>
          <p:cNvSpPr txBox="1"/>
          <p:nvPr/>
        </p:nvSpPr>
        <p:spPr>
          <a:xfrm>
            <a:off x="2874116" y="4095987"/>
            <a:ext cx="1440000" cy="72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b="1">
                <a:solidFill>
                  <a:srgbClr val="002060"/>
                </a:solidFill>
              </a:rPr>
              <a:t>Práticas agrícolas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FA3549D5-30CE-4603-ABD9-665F5366D481}"/>
              </a:ext>
            </a:extLst>
          </p:cNvPr>
          <p:cNvSpPr txBox="1"/>
          <p:nvPr/>
        </p:nvSpPr>
        <p:spPr>
          <a:xfrm>
            <a:off x="4936284" y="4092536"/>
            <a:ext cx="1440000" cy="72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b="1">
                <a:solidFill>
                  <a:srgbClr val="002060"/>
                </a:solidFill>
              </a:defRPr>
            </a:lvl1pPr>
          </a:lstStyle>
          <a:p>
            <a:r>
              <a:rPr lang="pt-PT"/>
              <a:t>Padrões de paisagem</a:t>
            </a:r>
          </a:p>
        </p:txBody>
      </p:sp>
      <p:cxnSp>
        <p:nvCxnSpPr>
          <p:cNvPr id="11" name="Conexão reta unidirecional 10">
            <a:extLst>
              <a:ext uri="{FF2B5EF4-FFF2-40B4-BE49-F238E27FC236}">
                <a16:creationId xmlns="" xmlns:a16="http://schemas.microsoft.com/office/drawing/2014/main" id="{3ABC4F0F-2ABD-4655-B507-C4ADD8899079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2650874" y="2824585"/>
            <a:ext cx="931852" cy="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xão reta unidirecional 11">
            <a:extLst>
              <a:ext uri="{FF2B5EF4-FFF2-40B4-BE49-F238E27FC236}">
                <a16:creationId xmlns="" xmlns:a16="http://schemas.microsoft.com/office/drawing/2014/main" id="{9BB4E371-9050-43AD-AD2C-9C263EBA6D38}"/>
              </a:ext>
            </a:extLst>
          </p:cNvPr>
          <p:cNvCxnSpPr>
            <a:cxnSpLocks/>
            <a:stCxn id="5" idx="1"/>
            <a:endCxn id="6" idx="3"/>
          </p:cNvCxnSpPr>
          <p:nvPr/>
        </p:nvCxnSpPr>
        <p:spPr>
          <a:xfrm flipH="1">
            <a:off x="5561095" y="2824585"/>
            <a:ext cx="1050616" cy="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ta unidirecional 14">
            <a:extLst>
              <a:ext uri="{FF2B5EF4-FFF2-40B4-BE49-F238E27FC236}">
                <a16:creationId xmlns="" xmlns:a16="http://schemas.microsoft.com/office/drawing/2014/main" id="{B9BF354E-655E-428B-ADC0-86E3DB2C835A}"/>
              </a:ext>
            </a:extLst>
          </p:cNvPr>
          <p:cNvCxnSpPr>
            <a:cxnSpLocks/>
          </p:cNvCxnSpPr>
          <p:nvPr/>
        </p:nvCxnSpPr>
        <p:spPr>
          <a:xfrm flipH="1">
            <a:off x="4003193" y="3360482"/>
            <a:ext cx="0" cy="727351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xão reta unidirecional 63">
            <a:extLst>
              <a:ext uri="{FF2B5EF4-FFF2-40B4-BE49-F238E27FC236}">
                <a16:creationId xmlns="" xmlns:a16="http://schemas.microsoft.com/office/drawing/2014/main" id="{FBECA430-E79E-4554-A176-D390BDB1156D}"/>
              </a:ext>
            </a:extLst>
          </p:cNvPr>
          <p:cNvCxnSpPr>
            <a:cxnSpLocks/>
          </p:cNvCxnSpPr>
          <p:nvPr/>
        </p:nvCxnSpPr>
        <p:spPr>
          <a:xfrm flipH="1">
            <a:off x="5180162" y="3360482"/>
            <a:ext cx="0" cy="727351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xão reta unidirecional 64">
            <a:extLst>
              <a:ext uri="{FF2B5EF4-FFF2-40B4-BE49-F238E27FC236}">
                <a16:creationId xmlns="" xmlns:a16="http://schemas.microsoft.com/office/drawing/2014/main" id="{2DDCBCB5-ABF2-458D-A75C-ACD5699678FF}"/>
              </a:ext>
            </a:extLst>
          </p:cNvPr>
          <p:cNvCxnSpPr>
            <a:cxnSpLocks/>
          </p:cNvCxnSpPr>
          <p:nvPr/>
        </p:nvCxnSpPr>
        <p:spPr>
          <a:xfrm flipH="1">
            <a:off x="4003193" y="4817246"/>
            <a:ext cx="0" cy="727351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xão reta unidirecional 65">
            <a:extLst>
              <a:ext uri="{FF2B5EF4-FFF2-40B4-BE49-F238E27FC236}">
                <a16:creationId xmlns="" xmlns:a16="http://schemas.microsoft.com/office/drawing/2014/main" id="{43F857E8-81AB-4681-BD8F-6E4727381719}"/>
              </a:ext>
            </a:extLst>
          </p:cNvPr>
          <p:cNvCxnSpPr>
            <a:cxnSpLocks/>
          </p:cNvCxnSpPr>
          <p:nvPr/>
        </p:nvCxnSpPr>
        <p:spPr>
          <a:xfrm flipH="1">
            <a:off x="5180162" y="4807839"/>
            <a:ext cx="0" cy="727351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14" descr="Instituto Superior de Agronomia Conhecimento e Inovação">
            <a:hlinkClick r:id="rId2" tooltip="&quot;Instituto Superior de Agronomia Conhecimento e Inovação&quot;"/>
            <a:extLst>
              <a:ext uri="{FF2B5EF4-FFF2-40B4-BE49-F238E27FC236}">
                <a16:creationId xmlns="" xmlns:a16="http://schemas.microsoft.com/office/drawing/2014/main" id="{0A5D8A10-AE0C-46B9-A386-E4E3BB15AC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70" y="85840"/>
            <a:ext cx="1367488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471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21CD2034-8CAB-4E4B-B58C-B9029E379994}"/>
              </a:ext>
            </a:extLst>
          </p:cNvPr>
          <p:cNvSpPr txBox="1"/>
          <p:nvPr/>
        </p:nvSpPr>
        <p:spPr>
          <a:xfrm>
            <a:off x="195357" y="735804"/>
            <a:ext cx="8816968" cy="5681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2800" b="1" dirty="0">
                <a:solidFill>
                  <a:srgbClr val="002060"/>
                </a:solidFill>
              </a:rPr>
              <a:t>Desenho da política</a:t>
            </a:r>
            <a:r>
              <a:rPr lang="pt-PT" sz="2800" dirty="0">
                <a:solidFill>
                  <a:srgbClr val="002060"/>
                </a:solidFill>
              </a:rPr>
              <a:t> </a:t>
            </a:r>
            <a:r>
              <a:rPr lang="pt-PT" sz="2400" i="1" dirty="0">
                <a:solidFill>
                  <a:srgbClr val="002060"/>
                </a:solidFill>
              </a:rPr>
              <a:t>(step-</a:t>
            </a:r>
            <a:r>
              <a:rPr lang="pt-PT" sz="2400" i="1" dirty="0" err="1">
                <a:solidFill>
                  <a:srgbClr val="002060"/>
                </a:solidFill>
              </a:rPr>
              <a:t>by</a:t>
            </a:r>
            <a:r>
              <a:rPr lang="pt-PT" sz="2400" i="1" dirty="0">
                <a:solidFill>
                  <a:srgbClr val="002060"/>
                </a:solidFill>
              </a:rPr>
              <a:t>-step)</a:t>
            </a:r>
            <a:r>
              <a:rPr lang="pt-PT" sz="2800" b="1" dirty="0">
                <a:solidFill>
                  <a:srgbClr val="002060"/>
                </a:solidFill>
              </a:rPr>
              <a:t>: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t-PT" dirty="0">
                <a:solidFill>
                  <a:srgbClr val="002060"/>
                </a:solidFill>
              </a:rPr>
              <a:t>Definir a área de estudo (escala regional/local) e as prioridades ambientais (e.g. redução do risco de incêndio ou conservação de espécies ameaçadas);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t-PT" dirty="0">
                <a:solidFill>
                  <a:srgbClr val="002060"/>
                </a:solidFill>
              </a:rPr>
              <a:t>Construir a tipologia de sistemas de produção (e.g. “dados </a:t>
            </a:r>
            <a:r>
              <a:rPr lang="pt-PT" dirty="0" err="1">
                <a:solidFill>
                  <a:srgbClr val="002060"/>
                </a:solidFill>
              </a:rPr>
              <a:t>IFAP</a:t>
            </a:r>
            <a:r>
              <a:rPr lang="pt-PT" dirty="0">
                <a:solidFill>
                  <a:srgbClr val="002060"/>
                </a:solidFill>
              </a:rPr>
              <a:t>”);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t-PT" dirty="0">
                <a:solidFill>
                  <a:srgbClr val="002060"/>
                </a:solidFill>
              </a:rPr>
              <a:t>Identificar os sistemas de produção prioritários (ponto de vista ambiental) com base em: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>
                <a:solidFill>
                  <a:srgbClr val="002060"/>
                </a:solidFill>
              </a:rPr>
              <a:t>Práticas agrícolas relevantes;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>
                <a:solidFill>
                  <a:srgbClr val="002060"/>
                </a:solidFill>
              </a:rPr>
              <a:t>Padrão de paisagem;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>
                <a:solidFill>
                  <a:srgbClr val="002060"/>
                </a:solidFill>
              </a:rPr>
              <a:t>Indicadores de biodiversidade ou de serviços de ecossistemas.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t-PT" dirty="0">
                <a:solidFill>
                  <a:srgbClr val="002060"/>
                </a:solidFill>
              </a:rPr>
              <a:t>Avaliar a dinâmica recente dos sistemas de produção: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pt-PT" dirty="0">
                <a:solidFill>
                  <a:srgbClr val="002060"/>
                </a:solidFill>
              </a:rPr>
              <a:t>Dinâmica estável e num nível satisfatório? </a:t>
            </a:r>
            <a:r>
              <a:rPr lang="pt-PT" dirty="0">
                <a:solidFill>
                  <a:srgbClr val="002060"/>
                </a:solidFill>
                <a:sym typeface="Wingdings" panose="05000000000000000000" pitchFamily="2" charset="2"/>
              </a:rPr>
              <a:t>  não fazer nada (monitorizar);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pt-PT" dirty="0">
                <a:solidFill>
                  <a:srgbClr val="002060"/>
                </a:solidFill>
                <a:sym typeface="Wingdings" panose="05000000000000000000" pitchFamily="2" charset="2"/>
              </a:rPr>
              <a:t>Tendência de declínio ou num nível insatisfatório?  Implementar pagamentos por sistemas de  produção – </a:t>
            </a:r>
            <a:r>
              <a:rPr lang="pt-PT" b="1" dirty="0">
                <a:solidFill>
                  <a:srgbClr val="002060"/>
                </a:solidFill>
                <a:sym typeface="Wingdings" panose="05000000000000000000" pitchFamily="2" charset="2"/>
              </a:rPr>
              <a:t>Eco Regime</a:t>
            </a:r>
            <a:endParaRPr lang="pt-PT" dirty="0">
              <a:solidFill>
                <a:srgbClr val="002060"/>
              </a:solidFill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="" xmlns:a16="http://schemas.microsoft.com/office/drawing/2014/main" id="{E827B6B8-77E3-4398-BF6D-C98F1C412ABD}"/>
              </a:ext>
            </a:extLst>
          </p:cNvPr>
          <p:cNvSpPr/>
          <p:nvPr/>
        </p:nvSpPr>
        <p:spPr>
          <a:xfrm>
            <a:off x="0" y="1"/>
            <a:ext cx="9144000" cy="63897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4" descr="Instituto Superior de Agronomia Conhecimento e Inovação">
            <a:hlinkClick r:id="rId2" tooltip="&quot;Instituto Superior de Agronomia Conhecimento e Inovação&quot;"/>
            <a:extLst>
              <a:ext uri="{FF2B5EF4-FFF2-40B4-BE49-F238E27FC236}">
                <a16:creationId xmlns="" xmlns:a16="http://schemas.microsoft.com/office/drawing/2014/main" id="{5FB60254-3790-44C8-BA7E-E326E943C8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70" y="85840"/>
            <a:ext cx="1367488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628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21CD2034-8CAB-4E4B-B58C-B9029E379994}"/>
              </a:ext>
            </a:extLst>
          </p:cNvPr>
          <p:cNvSpPr txBox="1"/>
          <p:nvPr/>
        </p:nvSpPr>
        <p:spPr>
          <a:xfrm>
            <a:off x="117971" y="864896"/>
            <a:ext cx="3004660" cy="559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rgbClr val="002060"/>
                </a:solidFill>
              </a:rPr>
              <a:t>Construção da tipologia de SP:</a:t>
            </a:r>
          </a:p>
          <a:p>
            <a:pPr marL="432000" indent="-432000" defTabSz="360000">
              <a:lnSpc>
                <a:spcPct val="150000"/>
              </a:lnSpc>
              <a:buFont typeface="+mj-lt"/>
              <a:buAutoNum type="arabicPeriod"/>
            </a:pPr>
            <a:endParaRPr lang="pt-PT" sz="1600" dirty="0">
              <a:solidFill>
                <a:srgbClr val="002060"/>
              </a:solidFill>
            </a:endParaRPr>
          </a:p>
          <a:p>
            <a:pPr marL="432000" indent="-432000" defTabSz="360000">
              <a:lnSpc>
                <a:spcPct val="150000"/>
              </a:lnSpc>
              <a:buFont typeface="+mj-lt"/>
              <a:buAutoNum type="arabicPeriod"/>
            </a:pPr>
            <a:r>
              <a:rPr lang="pt-PT" sz="1600" dirty="0">
                <a:solidFill>
                  <a:srgbClr val="002060"/>
                </a:solidFill>
              </a:rPr>
              <a:t>Obter “dados </a:t>
            </a:r>
            <a:r>
              <a:rPr lang="pt-PT" sz="1600" dirty="0" err="1">
                <a:solidFill>
                  <a:srgbClr val="002060"/>
                </a:solidFill>
              </a:rPr>
              <a:t>IFAP</a:t>
            </a:r>
            <a:r>
              <a:rPr lang="pt-PT" sz="1600" dirty="0">
                <a:solidFill>
                  <a:srgbClr val="002060"/>
                </a:solidFill>
              </a:rPr>
              <a:t>”, preferencialmente dados temporais que cubram um período de mudanças políticas recentes;</a:t>
            </a:r>
          </a:p>
          <a:p>
            <a:pPr marL="432000" indent="-432000" defTabSz="360000">
              <a:lnSpc>
                <a:spcPct val="150000"/>
              </a:lnSpc>
              <a:buFont typeface="+mj-lt"/>
              <a:buAutoNum type="arabicPeriod"/>
            </a:pPr>
            <a:r>
              <a:rPr lang="pt-PT" sz="1600" dirty="0">
                <a:solidFill>
                  <a:srgbClr val="002060"/>
                </a:solidFill>
              </a:rPr>
              <a:t>Definir as variáveis que vão definir os SP (usos do solo e efetivos pecuários);</a:t>
            </a:r>
          </a:p>
          <a:p>
            <a:pPr marL="432000" indent="-432000" defTabSz="360000">
              <a:lnSpc>
                <a:spcPct val="150000"/>
              </a:lnSpc>
              <a:buFont typeface="+mj-lt"/>
              <a:buAutoNum type="arabicPeriod"/>
            </a:pPr>
            <a:r>
              <a:rPr lang="pt-PT" sz="1600" dirty="0">
                <a:solidFill>
                  <a:srgbClr val="002060"/>
                </a:solidFill>
              </a:rPr>
              <a:t>Executar análise de clusters;</a:t>
            </a:r>
          </a:p>
          <a:p>
            <a:pPr marL="432000" indent="-432000" defTabSz="360000">
              <a:lnSpc>
                <a:spcPct val="150000"/>
              </a:lnSpc>
              <a:buFont typeface="+mj-lt"/>
              <a:buAutoNum type="arabicPeriod"/>
            </a:pPr>
            <a:r>
              <a:rPr lang="pt-PT" sz="1600" dirty="0">
                <a:solidFill>
                  <a:srgbClr val="002060"/>
                </a:solidFill>
              </a:rPr>
              <a:t>Análise dos resultados e estabelecimento da tipologia (número de clusters/tipos)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539125FE-9444-44DC-8DF8-E8B5682DF6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3246" y="2686217"/>
            <a:ext cx="3140934" cy="3526970"/>
          </a:xfrm>
          <a:prstGeom prst="rect">
            <a:avLst/>
          </a:prstGeom>
        </p:spPr>
      </p:pic>
      <p:pic>
        <p:nvPicPr>
          <p:cNvPr id="13" name="Picture 8">
            <a:extLst>
              <a:ext uri="{FF2B5EF4-FFF2-40B4-BE49-F238E27FC236}">
                <a16:creationId xmlns="" xmlns:a16="http://schemas.microsoft.com/office/drawing/2014/main" id="{A42D4EE3-F6EC-4349-A9BE-5D2461C58A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86"/>
          <a:stretch/>
        </p:blipFill>
        <p:spPr bwMode="auto">
          <a:xfrm>
            <a:off x="3321464" y="2542459"/>
            <a:ext cx="2562926" cy="1827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Conexão reta 14">
            <a:extLst>
              <a:ext uri="{FF2B5EF4-FFF2-40B4-BE49-F238E27FC236}">
                <a16:creationId xmlns="" xmlns:a16="http://schemas.microsoft.com/office/drawing/2014/main" id="{9835B341-F04A-4139-A671-9C5C1618996B}"/>
              </a:ext>
            </a:extLst>
          </p:cNvPr>
          <p:cNvCxnSpPr>
            <a:cxnSpLocks/>
          </p:cNvCxnSpPr>
          <p:nvPr/>
        </p:nvCxnSpPr>
        <p:spPr>
          <a:xfrm>
            <a:off x="3243943" y="1034142"/>
            <a:ext cx="0" cy="542485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>
            <a:extLst>
              <a:ext uri="{FF2B5EF4-FFF2-40B4-BE49-F238E27FC236}">
                <a16:creationId xmlns="" xmlns:a16="http://schemas.microsoft.com/office/drawing/2014/main" id="{659A3759-7770-4625-9DC0-11CD74C8F886}"/>
              </a:ext>
            </a:extLst>
          </p:cNvPr>
          <p:cNvSpPr txBox="1"/>
          <p:nvPr/>
        </p:nvSpPr>
        <p:spPr>
          <a:xfrm>
            <a:off x="3306081" y="1336587"/>
            <a:ext cx="2438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002060"/>
                </a:solidFill>
              </a:rPr>
              <a:t>Mapas de sistemas de produção </a:t>
            </a:r>
            <a:r>
              <a:rPr lang="pt-PT" sz="1600" dirty="0">
                <a:solidFill>
                  <a:srgbClr val="002060"/>
                </a:solidFill>
              </a:rPr>
              <a:t>(exemplos)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="" xmlns:a16="http://schemas.microsoft.com/office/drawing/2014/main" id="{373F9D14-7AC4-4862-82B8-54140989BCB7}"/>
              </a:ext>
            </a:extLst>
          </p:cNvPr>
          <p:cNvSpPr txBox="1"/>
          <p:nvPr/>
        </p:nvSpPr>
        <p:spPr>
          <a:xfrm>
            <a:off x="6485787" y="2281085"/>
            <a:ext cx="24384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</a:rPr>
              <a:t>Alentejo (NUT 2)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="" xmlns:a16="http://schemas.microsoft.com/office/drawing/2014/main" id="{CC253B83-B6FD-45C4-8CDA-4F4795A2F5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4084" y="4570618"/>
            <a:ext cx="2906480" cy="2182410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="" xmlns:a16="http://schemas.microsoft.com/office/drawing/2014/main" id="{F8E1D18C-7FCB-4D75-A979-A03301F7C121}"/>
              </a:ext>
            </a:extLst>
          </p:cNvPr>
          <p:cNvSpPr txBox="1"/>
          <p:nvPr/>
        </p:nvSpPr>
        <p:spPr>
          <a:xfrm>
            <a:off x="3284309" y="2198803"/>
            <a:ext cx="24384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</a:rPr>
              <a:t>Castro Verde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="" xmlns:a16="http://schemas.microsoft.com/office/drawing/2014/main" id="{1D0CCE15-E221-46BC-BAC5-CB1BE2924602}"/>
              </a:ext>
            </a:extLst>
          </p:cNvPr>
          <p:cNvSpPr txBox="1"/>
          <p:nvPr/>
        </p:nvSpPr>
        <p:spPr>
          <a:xfrm>
            <a:off x="3316968" y="4627203"/>
            <a:ext cx="1007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solidFill>
                  <a:srgbClr val="002060"/>
                </a:solidFill>
              </a:rPr>
              <a:t>Gerês</a:t>
            </a:r>
          </a:p>
          <a:p>
            <a:r>
              <a:rPr lang="pt-PT" sz="1200" dirty="0">
                <a:solidFill>
                  <a:srgbClr val="002060"/>
                </a:solidFill>
              </a:rPr>
              <a:t>(freguesias)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="" xmlns:a16="http://schemas.microsoft.com/office/drawing/2014/main" id="{8B58C4B0-202D-4682-A618-5D6DA6FB1EA6}"/>
              </a:ext>
            </a:extLst>
          </p:cNvPr>
          <p:cNvSpPr/>
          <p:nvPr/>
        </p:nvSpPr>
        <p:spPr>
          <a:xfrm>
            <a:off x="0" y="1"/>
            <a:ext cx="9144000" cy="63897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14" descr="Instituto Superior de Agronomia Conhecimento e Inovação">
            <a:hlinkClick r:id="rId5" tooltip="&quot;Instituto Superior de Agronomia Conhecimento e Inovação&quot;"/>
            <a:extLst>
              <a:ext uri="{FF2B5EF4-FFF2-40B4-BE49-F238E27FC236}">
                <a16:creationId xmlns="" xmlns:a16="http://schemas.microsoft.com/office/drawing/2014/main" id="{1D4EA017-2A4B-4C48-9688-AA1E9E18EB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70" y="85840"/>
            <a:ext cx="1367488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4" name="Imagem 13">
            <a:extLst>
              <a:ext uri="{FF2B5EF4-FFF2-40B4-BE49-F238E27FC236}">
                <a16:creationId xmlns="" xmlns:a16="http://schemas.microsoft.com/office/drawing/2014/main" id="{F57ADDF4-1986-4698-A4A0-5D33FDF0D36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63594" y="773254"/>
            <a:ext cx="1917525" cy="1178885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="" xmlns:a16="http://schemas.microsoft.com/office/drawing/2014/main" id="{B77F8232-8B56-4B3F-BCEA-815761A7AF78}"/>
              </a:ext>
            </a:extLst>
          </p:cNvPr>
          <p:cNvSpPr/>
          <p:nvPr/>
        </p:nvSpPr>
        <p:spPr>
          <a:xfrm>
            <a:off x="7586651" y="687193"/>
            <a:ext cx="664461" cy="5376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2774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539125FE-9444-44DC-8DF8-E8B5682DF6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5332" y="1705733"/>
            <a:ext cx="3184537" cy="3575933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="" xmlns:a16="http://schemas.microsoft.com/office/drawing/2014/main" id="{659A3759-7770-4625-9DC0-11CD74C8F886}"/>
              </a:ext>
            </a:extLst>
          </p:cNvPr>
          <p:cNvSpPr txBox="1"/>
          <p:nvPr/>
        </p:nvSpPr>
        <p:spPr>
          <a:xfrm>
            <a:off x="262881" y="779677"/>
            <a:ext cx="2438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002060"/>
                </a:solidFill>
              </a:rPr>
              <a:t>Mapas de sistemas de produção </a:t>
            </a:r>
            <a:r>
              <a:rPr lang="pt-PT" sz="1600" dirty="0">
                <a:solidFill>
                  <a:srgbClr val="002060"/>
                </a:solidFill>
              </a:rPr>
              <a:t>(exemplos)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="" xmlns:a16="http://schemas.microsoft.com/office/drawing/2014/main" id="{373F9D14-7AC4-4862-82B8-54140989BCB7}"/>
              </a:ext>
            </a:extLst>
          </p:cNvPr>
          <p:cNvSpPr txBox="1"/>
          <p:nvPr/>
        </p:nvSpPr>
        <p:spPr>
          <a:xfrm>
            <a:off x="4910004" y="5841402"/>
            <a:ext cx="24384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Dados </a:t>
            </a:r>
            <a:r>
              <a:rPr lang="en-US" b="1" dirty="0" err="1">
                <a:solidFill>
                  <a:srgbClr val="002060"/>
                </a:solidFill>
              </a:rPr>
              <a:t>IFAP</a:t>
            </a:r>
            <a:r>
              <a:rPr lang="en-US" b="1" dirty="0">
                <a:solidFill>
                  <a:srgbClr val="002060"/>
                </a:solidFill>
              </a:rPr>
              <a:t> (2017)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</a:rPr>
              <a:t>22 </a:t>
            </a:r>
            <a:r>
              <a:rPr lang="en-US" sz="1600" b="1" dirty="0" err="1">
                <a:solidFill>
                  <a:srgbClr val="002060"/>
                </a:solidFill>
              </a:rPr>
              <a:t>tipos</a:t>
            </a:r>
            <a:r>
              <a:rPr lang="en-US" sz="1600" b="1" dirty="0">
                <a:solidFill>
                  <a:srgbClr val="002060"/>
                </a:solidFill>
              </a:rPr>
              <a:t> de SP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</a:rPr>
              <a:t>Alentejo (NUT 2)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="" xmlns:a16="http://schemas.microsoft.com/office/drawing/2014/main" id="{8B58C4B0-202D-4682-A618-5D6DA6FB1EA6}"/>
              </a:ext>
            </a:extLst>
          </p:cNvPr>
          <p:cNvSpPr/>
          <p:nvPr/>
        </p:nvSpPr>
        <p:spPr>
          <a:xfrm>
            <a:off x="0" y="1"/>
            <a:ext cx="9144000" cy="63897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14" descr="Instituto Superior de Agronomia Conhecimento e Inovação">
            <a:hlinkClick r:id="rId3" tooltip="&quot;Instituto Superior de Agronomia Conhecimento e Inovação&quot;"/>
            <a:extLst>
              <a:ext uri="{FF2B5EF4-FFF2-40B4-BE49-F238E27FC236}">
                <a16:creationId xmlns="" xmlns:a16="http://schemas.microsoft.com/office/drawing/2014/main" id="{1D4EA017-2A4B-4C48-9688-AA1E9E18EB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70" y="85840"/>
            <a:ext cx="1367488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4" name="Imagem 13">
            <a:extLst>
              <a:ext uri="{FF2B5EF4-FFF2-40B4-BE49-F238E27FC236}">
                <a16:creationId xmlns="" xmlns:a16="http://schemas.microsoft.com/office/drawing/2014/main" id="{F57ADDF4-1986-4698-A4A0-5D33FDF0D3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63317" y="773255"/>
            <a:ext cx="1717802" cy="1056096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="" xmlns:a16="http://schemas.microsoft.com/office/drawing/2014/main" id="{B77F8232-8B56-4B3F-BCEA-815761A7AF78}"/>
              </a:ext>
            </a:extLst>
          </p:cNvPr>
          <p:cNvSpPr/>
          <p:nvPr/>
        </p:nvSpPr>
        <p:spPr>
          <a:xfrm>
            <a:off x="7672714" y="676435"/>
            <a:ext cx="664461" cy="5376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4" name="Picture 3">
            <a:extLst>
              <a:ext uri="{FF2B5EF4-FFF2-40B4-BE49-F238E27FC236}">
                <a16:creationId xmlns="" xmlns:a16="http://schemas.microsoft.com/office/drawing/2014/main" id="{D71849A6-B974-4AB1-AABC-E2B81C6077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01" y="1516369"/>
            <a:ext cx="2845416" cy="4325033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="" xmlns:a16="http://schemas.microsoft.com/office/drawing/2014/main" id="{F40458E5-1AE7-4385-9A44-B466095709BD}"/>
              </a:ext>
            </a:extLst>
          </p:cNvPr>
          <p:cNvSpPr txBox="1"/>
          <p:nvPr/>
        </p:nvSpPr>
        <p:spPr>
          <a:xfrm>
            <a:off x="1392208" y="5841402"/>
            <a:ext cx="24384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Dados </a:t>
            </a:r>
            <a:r>
              <a:rPr lang="en-US" b="1" dirty="0" err="1">
                <a:solidFill>
                  <a:srgbClr val="002060"/>
                </a:solidFill>
              </a:rPr>
              <a:t>INE</a:t>
            </a:r>
            <a:r>
              <a:rPr lang="en-US" b="1" dirty="0">
                <a:solidFill>
                  <a:srgbClr val="002060"/>
                </a:solidFill>
              </a:rPr>
              <a:t> (</a:t>
            </a:r>
            <a:r>
              <a:rPr lang="en-US" b="1" dirty="0" err="1">
                <a:solidFill>
                  <a:srgbClr val="002060"/>
                </a:solidFill>
              </a:rPr>
              <a:t>RGA</a:t>
            </a:r>
            <a:r>
              <a:rPr lang="en-US" b="1" dirty="0">
                <a:solidFill>
                  <a:srgbClr val="002060"/>
                </a:solidFill>
              </a:rPr>
              <a:t> 2009)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</a:rPr>
              <a:t>7 </a:t>
            </a:r>
            <a:r>
              <a:rPr lang="en-US" sz="1600" b="1" dirty="0" err="1">
                <a:solidFill>
                  <a:srgbClr val="002060"/>
                </a:solidFill>
              </a:rPr>
              <a:t>tipos</a:t>
            </a:r>
            <a:r>
              <a:rPr lang="en-US" sz="1600" b="1" dirty="0">
                <a:solidFill>
                  <a:srgbClr val="002060"/>
                </a:solidFill>
              </a:rPr>
              <a:t> de SP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</a:rPr>
              <a:t>Alentejo e Algarve</a:t>
            </a:r>
          </a:p>
        </p:txBody>
      </p:sp>
    </p:spTree>
    <p:extLst>
      <p:ext uri="{BB962C8B-B14F-4D97-AF65-F5344CB8AC3E}">
        <p14:creationId xmlns:p14="http://schemas.microsoft.com/office/powerpoint/2010/main" val="153180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>
            <a:extLst>
              <a:ext uri="{FF2B5EF4-FFF2-40B4-BE49-F238E27FC236}">
                <a16:creationId xmlns="" xmlns:a16="http://schemas.microsoft.com/office/drawing/2014/main" id="{659A3759-7770-4625-9DC0-11CD74C8F886}"/>
              </a:ext>
            </a:extLst>
          </p:cNvPr>
          <p:cNvSpPr txBox="1"/>
          <p:nvPr/>
        </p:nvSpPr>
        <p:spPr>
          <a:xfrm>
            <a:off x="262881" y="779677"/>
            <a:ext cx="2438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002060"/>
                </a:solidFill>
              </a:rPr>
              <a:t>Mapas de sistemas de produção </a:t>
            </a:r>
            <a:r>
              <a:rPr lang="pt-PT" sz="1600" dirty="0">
                <a:solidFill>
                  <a:srgbClr val="002060"/>
                </a:solidFill>
              </a:rPr>
              <a:t>(exemplos)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="" xmlns:a16="http://schemas.microsoft.com/office/drawing/2014/main" id="{8B58C4B0-202D-4682-A618-5D6DA6FB1EA6}"/>
              </a:ext>
            </a:extLst>
          </p:cNvPr>
          <p:cNvSpPr/>
          <p:nvPr/>
        </p:nvSpPr>
        <p:spPr>
          <a:xfrm>
            <a:off x="0" y="1"/>
            <a:ext cx="9144000" cy="63897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14" descr="Instituto Superior de Agronomia Conhecimento e Inovação">
            <a:hlinkClick r:id="rId2" tooltip="&quot;Instituto Superior de Agronomia Conhecimento e Inovação&quot;"/>
            <a:extLst>
              <a:ext uri="{FF2B5EF4-FFF2-40B4-BE49-F238E27FC236}">
                <a16:creationId xmlns="" xmlns:a16="http://schemas.microsoft.com/office/drawing/2014/main" id="{1D4EA017-2A4B-4C48-9688-AA1E9E18EB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70" y="85840"/>
            <a:ext cx="1367488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4" name="Imagem 13">
            <a:extLst>
              <a:ext uri="{FF2B5EF4-FFF2-40B4-BE49-F238E27FC236}">
                <a16:creationId xmlns="" xmlns:a16="http://schemas.microsoft.com/office/drawing/2014/main" id="{F57ADDF4-1986-4698-A4A0-5D33FDF0D3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63317" y="773255"/>
            <a:ext cx="1717802" cy="1056096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="" xmlns:a16="http://schemas.microsoft.com/office/drawing/2014/main" id="{B77F8232-8B56-4B3F-BCEA-815761A7AF78}"/>
              </a:ext>
            </a:extLst>
          </p:cNvPr>
          <p:cNvSpPr/>
          <p:nvPr/>
        </p:nvSpPr>
        <p:spPr>
          <a:xfrm>
            <a:off x="7672714" y="676435"/>
            <a:ext cx="664461" cy="5376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6" name="CaixaDeTexto 25">
            <a:extLst>
              <a:ext uri="{FF2B5EF4-FFF2-40B4-BE49-F238E27FC236}">
                <a16:creationId xmlns="" xmlns:a16="http://schemas.microsoft.com/office/drawing/2014/main" id="{F40458E5-1AE7-4385-9A44-B466095709BD}"/>
              </a:ext>
            </a:extLst>
          </p:cNvPr>
          <p:cNvSpPr txBox="1"/>
          <p:nvPr/>
        </p:nvSpPr>
        <p:spPr>
          <a:xfrm>
            <a:off x="2617156" y="5904662"/>
            <a:ext cx="24384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Dados </a:t>
            </a:r>
            <a:r>
              <a:rPr lang="en-US" b="1" dirty="0" err="1">
                <a:solidFill>
                  <a:srgbClr val="002060"/>
                </a:solidFill>
              </a:rPr>
              <a:t>INE</a:t>
            </a:r>
            <a:r>
              <a:rPr lang="en-US" b="1" dirty="0">
                <a:solidFill>
                  <a:srgbClr val="002060"/>
                </a:solidFill>
              </a:rPr>
              <a:t> (</a:t>
            </a:r>
            <a:r>
              <a:rPr lang="en-US" b="1" dirty="0" err="1">
                <a:solidFill>
                  <a:srgbClr val="002060"/>
                </a:solidFill>
              </a:rPr>
              <a:t>RGA</a:t>
            </a:r>
            <a:r>
              <a:rPr lang="en-US" b="1" dirty="0">
                <a:solidFill>
                  <a:srgbClr val="002060"/>
                </a:solidFill>
              </a:rPr>
              <a:t> 2009)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</a:rPr>
              <a:t>7 </a:t>
            </a:r>
            <a:r>
              <a:rPr lang="en-US" sz="1600" b="1" dirty="0" err="1">
                <a:solidFill>
                  <a:srgbClr val="002060"/>
                </a:solidFill>
              </a:rPr>
              <a:t>tipos</a:t>
            </a:r>
            <a:r>
              <a:rPr lang="en-US" sz="1600" b="1" dirty="0">
                <a:solidFill>
                  <a:srgbClr val="002060"/>
                </a:solidFill>
              </a:rPr>
              <a:t> de SP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</a:rPr>
              <a:t>NUTS 2 NORTE</a:t>
            </a:r>
            <a:endParaRPr lang="en-US" sz="1600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66706"/>
            <a:ext cx="7672714" cy="412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52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21CD2034-8CAB-4E4B-B58C-B9029E379994}"/>
              </a:ext>
            </a:extLst>
          </p:cNvPr>
          <p:cNvSpPr txBox="1"/>
          <p:nvPr/>
        </p:nvSpPr>
        <p:spPr>
          <a:xfrm>
            <a:off x="195942" y="1144097"/>
            <a:ext cx="5309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rgbClr val="002060"/>
                </a:solidFill>
              </a:rPr>
              <a:t>Ligação SP          Práticas agrícolas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="" xmlns:a16="http://schemas.microsoft.com/office/drawing/2014/main" id="{7781A91B-B2F8-40E5-8B96-C201E3CEBF8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6076" y="2476903"/>
            <a:ext cx="6020636" cy="3630635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="" xmlns:a16="http://schemas.microsoft.com/office/drawing/2014/main" id="{DB95E6EF-D3C0-4C89-A0B7-8984DC453EA4}"/>
              </a:ext>
            </a:extLst>
          </p:cNvPr>
          <p:cNvSpPr txBox="1"/>
          <p:nvPr/>
        </p:nvSpPr>
        <p:spPr>
          <a:xfrm>
            <a:off x="195942" y="1786924"/>
            <a:ext cx="4224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>
                <a:solidFill>
                  <a:srgbClr val="002060"/>
                </a:solidFill>
              </a:rPr>
              <a:t>Diferentes SP </a:t>
            </a:r>
            <a:r>
              <a:rPr lang="pt-PT" sz="1600" b="1" dirty="0">
                <a:solidFill>
                  <a:srgbClr val="002060"/>
                </a:solidFill>
                <a:sym typeface="Wingdings" panose="05000000000000000000" pitchFamily="2" charset="2"/>
              </a:rPr>
              <a:t> Diferentes práticas agrícolas?</a:t>
            </a:r>
            <a:endParaRPr lang="pt-PT" sz="1600" b="1" dirty="0">
              <a:solidFill>
                <a:srgbClr val="002060"/>
              </a:solidFill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="" xmlns:a16="http://schemas.microsoft.com/office/drawing/2014/main" id="{E027EBC5-D07B-49E3-AD68-3A244B60FA51}"/>
              </a:ext>
            </a:extLst>
          </p:cNvPr>
          <p:cNvSpPr txBox="1"/>
          <p:nvPr/>
        </p:nvSpPr>
        <p:spPr>
          <a:xfrm>
            <a:off x="1608936" y="6452580"/>
            <a:ext cx="4047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>
                <a:solidFill>
                  <a:schemeClr val="bg2">
                    <a:lumMod val="25000"/>
                  </a:schemeClr>
                </a:solidFill>
              </a:rPr>
              <a:t>Exemplo extraído do caso de estudo de Castro verde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="" xmlns:a16="http://schemas.microsoft.com/office/drawing/2014/main" id="{88B5D2DE-9ADD-4A32-B487-190810D0F5BA}"/>
              </a:ext>
            </a:extLst>
          </p:cNvPr>
          <p:cNvSpPr/>
          <p:nvPr/>
        </p:nvSpPr>
        <p:spPr>
          <a:xfrm>
            <a:off x="0" y="1"/>
            <a:ext cx="9144000" cy="63897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4" descr="Instituto Superior de Agronomia Conhecimento e Inovação">
            <a:hlinkClick r:id="rId3" tooltip="&quot;Instituto Superior de Agronomia Conhecimento e Inovação&quot;"/>
            <a:extLst>
              <a:ext uri="{FF2B5EF4-FFF2-40B4-BE49-F238E27FC236}">
                <a16:creationId xmlns="" xmlns:a16="http://schemas.microsoft.com/office/drawing/2014/main" id="{832EDF61-EDFD-4858-9816-0378DEEF20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70" y="85840"/>
            <a:ext cx="1367488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cxnSp>
        <p:nvCxnSpPr>
          <p:cNvPr id="22" name="Conexão reta unidirecional 21">
            <a:extLst>
              <a:ext uri="{FF2B5EF4-FFF2-40B4-BE49-F238E27FC236}">
                <a16:creationId xmlns="" xmlns:a16="http://schemas.microsoft.com/office/drawing/2014/main" id="{182F557A-3726-42BB-B3E5-DC42DF998F7F}"/>
              </a:ext>
            </a:extLst>
          </p:cNvPr>
          <p:cNvCxnSpPr/>
          <p:nvPr/>
        </p:nvCxnSpPr>
        <p:spPr>
          <a:xfrm>
            <a:off x="1882585" y="1421095"/>
            <a:ext cx="648000" cy="0"/>
          </a:xfrm>
          <a:prstGeom prst="straightConnector1">
            <a:avLst/>
          </a:prstGeom>
          <a:ln w="5715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m 22">
            <a:extLst>
              <a:ext uri="{FF2B5EF4-FFF2-40B4-BE49-F238E27FC236}">
                <a16:creationId xmlns="" xmlns:a16="http://schemas.microsoft.com/office/drawing/2014/main" id="{5BBA1002-8152-4D21-9733-1223E6DB68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6067" y="769232"/>
            <a:ext cx="2539309" cy="1561155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="" xmlns:a16="http://schemas.microsoft.com/office/drawing/2014/main" id="{AD262CD8-16DE-4B99-9507-69A4106364DC}"/>
              </a:ext>
            </a:extLst>
          </p:cNvPr>
          <p:cNvSpPr/>
          <p:nvPr/>
        </p:nvSpPr>
        <p:spPr>
          <a:xfrm rot="7616732">
            <a:off x="6687138" y="964447"/>
            <a:ext cx="1519149" cy="7120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CaixaDeTexto 24">
            <a:extLst>
              <a:ext uri="{FF2B5EF4-FFF2-40B4-BE49-F238E27FC236}">
                <a16:creationId xmlns="" xmlns:a16="http://schemas.microsoft.com/office/drawing/2014/main" id="{95E4D912-9168-41B8-8129-0052B6DE89A5}"/>
              </a:ext>
            </a:extLst>
          </p:cNvPr>
          <p:cNvSpPr txBox="1"/>
          <p:nvPr/>
        </p:nvSpPr>
        <p:spPr>
          <a:xfrm>
            <a:off x="513044" y="2658065"/>
            <a:ext cx="11842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dirty="0">
                <a:solidFill>
                  <a:schemeClr val="bg2">
                    <a:lumMod val="25000"/>
                  </a:schemeClr>
                </a:solidFill>
              </a:rPr>
              <a:t>Proporção da SAU abrangida pela prática de…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="" xmlns:a16="http://schemas.microsoft.com/office/drawing/2014/main" id="{ACEF7EB0-6116-456E-8D8F-382F0CFB0F3B}"/>
              </a:ext>
            </a:extLst>
          </p:cNvPr>
          <p:cNvSpPr txBox="1"/>
          <p:nvPr/>
        </p:nvSpPr>
        <p:spPr>
          <a:xfrm>
            <a:off x="2065468" y="5608272"/>
            <a:ext cx="977909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100" dirty="0">
                <a:solidFill>
                  <a:schemeClr val="bg2">
                    <a:lumMod val="25000"/>
                  </a:schemeClr>
                </a:solidFill>
              </a:rPr>
              <a:t>MONDA QUÍMICA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="" xmlns:a16="http://schemas.microsoft.com/office/drawing/2014/main" id="{CF8533C5-7A4A-4704-9747-D7B0FFAF1C5E}"/>
              </a:ext>
            </a:extLst>
          </p:cNvPr>
          <p:cNvSpPr txBox="1"/>
          <p:nvPr/>
        </p:nvSpPr>
        <p:spPr>
          <a:xfrm>
            <a:off x="3388660" y="5608272"/>
            <a:ext cx="1144554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100" dirty="0">
                <a:solidFill>
                  <a:schemeClr val="bg2">
                    <a:lumMod val="25000"/>
                  </a:schemeClr>
                </a:solidFill>
              </a:rPr>
              <a:t>RESTOLHOS NÃO PASTADOS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="" xmlns:a16="http://schemas.microsoft.com/office/drawing/2014/main" id="{08AF0E3B-8FC8-4D3F-9E78-F8EAEA99B42C}"/>
              </a:ext>
            </a:extLst>
          </p:cNvPr>
          <p:cNvSpPr txBox="1"/>
          <p:nvPr/>
        </p:nvSpPr>
        <p:spPr>
          <a:xfrm>
            <a:off x="4685123" y="5608272"/>
            <a:ext cx="1144554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100" dirty="0">
                <a:solidFill>
                  <a:schemeClr val="bg2">
                    <a:lumMod val="25000"/>
                  </a:schemeClr>
                </a:solidFill>
              </a:rPr>
              <a:t>ÁREAS DE ALIMENTAÇÃO PARA A FAUNA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="" xmlns:a16="http://schemas.microsoft.com/office/drawing/2014/main" id="{CE51171D-939A-4FF7-A7CA-B72137288B34}"/>
              </a:ext>
            </a:extLst>
          </p:cNvPr>
          <p:cNvSpPr txBox="1"/>
          <p:nvPr/>
        </p:nvSpPr>
        <p:spPr>
          <a:xfrm>
            <a:off x="5829677" y="5608272"/>
            <a:ext cx="1491370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100" dirty="0">
                <a:solidFill>
                  <a:schemeClr val="bg2">
                    <a:lumMod val="25000"/>
                  </a:schemeClr>
                </a:solidFill>
              </a:rPr>
              <a:t>COLHEITA DE CEREAIS ANTECIPADA</a:t>
            </a:r>
          </a:p>
          <a:p>
            <a:pPr algn="ctr"/>
            <a:r>
              <a:rPr lang="pt-PT" sz="1100" dirty="0">
                <a:solidFill>
                  <a:schemeClr val="bg2">
                    <a:lumMod val="25000"/>
                  </a:schemeClr>
                </a:solidFill>
              </a:rPr>
              <a:t>(PARA FENO)</a:t>
            </a:r>
          </a:p>
        </p:txBody>
      </p:sp>
    </p:spTree>
    <p:extLst>
      <p:ext uri="{BB962C8B-B14F-4D97-AF65-F5344CB8AC3E}">
        <p14:creationId xmlns:p14="http://schemas.microsoft.com/office/powerpoint/2010/main" val="243160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974</TotalTime>
  <Words>901</Words>
  <Application>Microsoft Office PowerPoint</Application>
  <PresentationFormat>On-screen Show (4:3)</PresentationFormat>
  <Paragraphs>135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PauloFR</dc:creator>
  <cp:lastModifiedBy>José Lima Santos</cp:lastModifiedBy>
  <cp:revision>99</cp:revision>
  <cp:lastPrinted>2019-06-28T17:10:51Z</cp:lastPrinted>
  <dcterms:created xsi:type="dcterms:W3CDTF">2019-05-03T09:05:16Z</dcterms:created>
  <dcterms:modified xsi:type="dcterms:W3CDTF">2020-02-07T17:50:39Z</dcterms:modified>
</cp:coreProperties>
</file>